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Montserrat"/>
      <p:regular r:id="rId78"/>
      <p:bold r:id="rId79"/>
      <p:italic r:id="rId80"/>
      <p:boldItalic r:id="rId81"/>
    </p:embeddedFont>
    <p:embeddedFont>
      <p:font typeface="Montserrat Medium"/>
      <p:regular r:id="rId82"/>
      <p:bold r:id="rId83"/>
      <p:italic r:id="rId84"/>
      <p:boldItalic r:id="rId85"/>
    </p:embeddedFont>
    <p:embeddedFont>
      <p:font typeface="DM Serif Display"/>
      <p:regular r:id="rId86"/>
      <p:italic r:id="rId87"/>
    </p:embeddedFont>
    <p:embeddedFont>
      <p:font typeface="M PLUS Rounded 1c Medium"/>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4">
          <p15:clr>
            <a:srgbClr val="9AA0A6"/>
          </p15:clr>
        </p15:guide>
        <p15:guide id="2" pos="2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85259A-775E-4402-AA9A-831B89BCA7B0}">
  <a:tblStyle styleId="{4C85259A-775E-4402-AA9A-831B89BCA7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4" orient="horz"/>
        <p:guide pos="2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6.xml"/><Relationship Id="rId86" Type="http://schemas.openxmlformats.org/officeDocument/2006/relationships/font" Target="fonts/DMSerifDisplay-regular.fntdata"/><Relationship Id="rId41" Type="http://schemas.openxmlformats.org/officeDocument/2006/relationships/slide" Target="slides/slide35.xml"/><Relationship Id="rId85" Type="http://schemas.openxmlformats.org/officeDocument/2006/relationships/font" Target="fonts/MontserratMedium-boldItalic.fntdata"/><Relationship Id="rId44" Type="http://schemas.openxmlformats.org/officeDocument/2006/relationships/slide" Target="slides/slide38.xml"/><Relationship Id="rId88" Type="http://schemas.openxmlformats.org/officeDocument/2006/relationships/font" Target="fonts/MPLUSRounded1cMedium-regular.fntdata"/><Relationship Id="rId43" Type="http://schemas.openxmlformats.org/officeDocument/2006/relationships/slide" Target="slides/slide37.xml"/><Relationship Id="rId87" Type="http://schemas.openxmlformats.org/officeDocument/2006/relationships/font" Target="fonts/DMSerifDisplay-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PLUSRounded1cMedium-bold.fntdata"/><Relationship Id="rId80" Type="http://schemas.openxmlformats.org/officeDocument/2006/relationships/font" Target="fonts/Montserrat-italic.fntdata"/><Relationship Id="rId82" Type="http://schemas.openxmlformats.org/officeDocument/2006/relationships/font" Target="fonts/MontserratMedium-regular.fnt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tserrat-bold.fntdata"/><Relationship Id="rId34" Type="http://schemas.openxmlformats.org/officeDocument/2006/relationships/slide" Target="slides/slide28.xml"/><Relationship Id="rId78" Type="http://schemas.openxmlformats.org/officeDocument/2006/relationships/font" Target="fonts/Montserrat-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placeholder.typicode.com/guide/"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2219da80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2219da80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a1914831d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a1914831d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6a1914831d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6a1914831d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0853913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0853913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a1914831d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6a1914831d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0853913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0853913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0853913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0853913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0853913e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70853913e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0853913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0853913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0853913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0853913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a1914831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a1914831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70853913e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70853913e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0853913e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0853913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747d465d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747d465d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747d465d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747d465d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16a6472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16a6472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47d465d7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47d465d7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30e6ca1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830e6ca1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30e6ca1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30e6ca1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830e6ca12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830e6ca1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830e6ca1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830e6ca1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a1914831d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a1914831d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747d465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747d465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47d465d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747d465d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47d465d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47d465d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30e6ca12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30e6ca12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30e6ca1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30e6ca1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30e6ca1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30e6ca1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c4c250ba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c4c250ba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100"/>
              <a:t>pip install </a:t>
            </a:r>
            <a:r>
              <a:rPr lang="zh-TW" sz="2050">
                <a:solidFill>
                  <a:srgbClr val="FFFFFF"/>
                </a:solidFill>
                <a:highlight>
                  <a:schemeClr val="dk1"/>
                </a:highlight>
                <a:latin typeface="Courier New"/>
                <a:ea typeface="Courier New"/>
                <a:cs typeface="Courier New"/>
                <a:sym typeface="Courier New"/>
              </a:rPr>
              <a:t>flask</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a:p>
            <a:pPr indent="0" lvl="0" marL="0" rtl="0" algn="l">
              <a:spcBef>
                <a:spcPts val="0"/>
              </a:spcBef>
              <a:spcAft>
                <a:spcPts val="0"/>
              </a:spcAft>
              <a:buNone/>
            </a:pPr>
            <a:r>
              <a:rPr lang="zh-TW" sz="2100"/>
              <a:t>pip install </a:t>
            </a:r>
            <a:r>
              <a:rPr lang="zh-TW" sz="2050">
                <a:solidFill>
                  <a:srgbClr val="FFFFFF"/>
                </a:solidFill>
                <a:highlight>
                  <a:schemeClr val="dk1"/>
                </a:highlight>
                <a:latin typeface="Courier New"/>
                <a:ea typeface="Courier New"/>
                <a:cs typeface="Courier New"/>
                <a:sym typeface="Courier New"/>
              </a:rPr>
              <a:t>flask_cors</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c4c250ba1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c4c250ba1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70853913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70853913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50">
                <a:solidFill>
                  <a:srgbClr val="BDC1C6"/>
                </a:solidFill>
                <a:highlight>
                  <a:srgbClr val="202124"/>
                </a:highlight>
              </a:rPr>
              <a:t>符號？</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79698b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79698b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a1914831d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a1914831d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79698b1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779698b1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830e6ca1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830e6ca1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30e6ca12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830e6ca12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30e6ca1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30e6ca1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779698b1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779698b1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779698b1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779698b1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779698b1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79698b1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79698b1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779698b1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779698b1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779698b1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79698b1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79698b1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a1914831d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a1914831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79698b12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79698b12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779698b1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779698b1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779698b12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779698b12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779698b12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779698b12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779698b12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779698b12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16a6472d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16a6472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116a6472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116a6472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79698b12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79698b12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79698b12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79698b12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779698b12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779698b12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a1914831d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a1914831d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779698b12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779698b12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79698b12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779698b12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779698b12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779698b12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30e6ca12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30e6ca12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30e6ca12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30e6ca12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830e6ca12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830e6ca12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830e6ca12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830e6ca12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830e6ca12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830e6ca1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830e6ca1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830e6ca1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https://jsonplaceholder.typicode.com/guide/</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830e6ca12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830e6ca12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a1914831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a191483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830e6ca12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830e6ca12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830e6ca12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830e6ca12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a191483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a191483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2219da8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2219da8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gypt"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252525"/>
              </a:buClr>
              <a:buSzPts val="2800"/>
              <a:buNone/>
              <a:defRPr sz="2800">
                <a:solidFill>
                  <a:srgbClr val="252525"/>
                </a:solidFill>
              </a:defRPr>
            </a:lvl1pPr>
            <a:lvl2pPr lvl="1" algn="ctr">
              <a:lnSpc>
                <a:spcPct val="100000"/>
              </a:lnSpc>
              <a:spcBef>
                <a:spcPts val="0"/>
              </a:spcBef>
              <a:spcAft>
                <a:spcPts val="0"/>
              </a:spcAft>
              <a:buClr>
                <a:srgbClr val="252525"/>
              </a:buClr>
              <a:buSzPts val="2800"/>
              <a:buNone/>
              <a:defRPr sz="2800">
                <a:solidFill>
                  <a:srgbClr val="252525"/>
                </a:solidFill>
              </a:defRPr>
            </a:lvl2pPr>
            <a:lvl3pPr lvl="2" algn="ctr">
              <a:lnSpc>
                <a:spcPct val="100000"/>
              </a:lnSpc>
              <a:spcBef>
                <a:spcPts val="0"/>
              </a:spcBef>
              <a:spcAft>
                <a:spcPts val="0"/>
              </a:spcAft>
              <a:buClr>
                <a:srgbClr val="252525"/>
              </a:buClr>
              <a:buSzPts val="2800"/>
              <a:buNone/>
              <a:defRPr sz="2800">
                <a:solidFill>
                  <a:srgbClr val="252525"/>
                </a:solidFill>
              </a:defRPr>
            </a:lvl3pPr>
            <a:lvl4pPr lvl="3" algn="ctr">
              <a:lnSpc>
                <a:spcPct val="100000"/>
              </a:lnSpc>
              <a:spcBef>
                <a:spcPts val="0"/>
              </a:spcBef>
              <a:spcAft>
                <a:spcPts val="0"/>
              </a:spcAft>
              <a:buClr>
                <a:srgbClr val="252525"/>
              </a:buClr>
              <a:buSzPts val="2800"/>
              <a:buNone/>
              <a:defRPr sz="2800">
                <a:solidFill>
                  <a:srgbClr val="252525"/>
                </a:solidFill>
              </a:defRPr>
            </a:lvl4pPr>
            <a:lvl5pPr lvl="4" algn="ctr">
              <a:lnSpc>
                <a:spcPct val="100000"/>
              </a:lnSpc>
              <a:spcBef>
                <a:spcPts val="0"/>
              </a:spcBef>
              <a:spcAft>
                <a:spcPts val="0"/>
              </a:spcAft>
              <a:buClr>
                <a:srgbClr val="252525"/>
              </a:buClr>
              <a:buSzPts val="2800"/>
              <a:buNone/>
              <a:defRPr sz="2800">
                <a:solidFill>
                  <a:srgbClr val="252525"/>
                </a:solidFill>
              </a:defRPr>
            </a:lvl5pPr>
            <a:lvl6pPr lvl="5" algn="ctr">
              <a:lnSpc>
                <a:spcPct val="100000"/>
              </a:lnSpc>
              <a:spcBef>
                <a:spcPts val="0"/>
              </a:spcBef>
              <a:spcAft>
                <a:spcPts val="0"/>
              </a:spcAft>
              <a:buClr>
                <a:srgbClr val="252525"/>
              </a:buClr>
              <a:buSzPts val="2800"/>
              <a:buNone/>
              <a:defRPr sz="2800">
                <a:solidFill>
                  <a:srgbClr val="252525"/>
                </a:solidFill>
              </a:defRPr>
            </a:lvl6pPr>
            <a:lvl7pPr lvl="6" algn="ctr">
              <a:lnSpc>
                <a:spcPct val="100000"/>
              </a:lnSpc>
              <a:spcBef>
                <a:spcPts val="0"/>
              </a:spcBef>
              <a:spcAft>
                <a:spcPts val="0"/>
              </a:spcAft>
              <a:buClr>
                <a:srgbClr val="252525"/>
              </a:buClr>
              <a:buSzPts val="2800"/>
              <a:buNone/>
              <a:defRPr sz="2800">
                <a:solidFill>
                  <a:srgbClr val="252525"/>
                </a:solidFill>
              </a:defRPr>
            </a:lvl7pPr>
            <a:lvl8pPr lvl="7" algn="ctr">
              <a:lnSpc>
                <a:spcPct val="100000"/>
              </a:lnSpc>
              <a:spcBef>
                <a:spcPts val="0"/>
              </a:spcBef>
              <a:spcAft>
                <a:spcPts val="0"/>
              </a:spcAft>
              <a:buClr>
                <a:srgbClr val="252525"/>
              </a:buClr>
              <a:buSzPts val="2800"/>
              <a:buNone/>
              <a:defRPr sz="2800">
                <a:solidFill>
                  <a:srgbClr val="252525"/>
                </a:solidFill>
              </a:defRPr>
            </a:lvl8pPr>
            <a:lvl9pPr lvl="8" algn="ctr">
              <a:lnSpc>
                <a:spcPct val="100000"/>
              </a:lnSpc>
              <a:spcBef>
                <a:spcPts val="0"/>
              </a:spcBef>
              <a:spcAft>
                <a:spcPts val="0"/>
              </a:spcAft>
              <a:buClr>
                <a:srgbClr val="252525"/>
              </a:buClr>
              <a:buSzPts val="2800"/>
              <a:buNone/>
              <a:defRPr sz="2800">
                <a:solidFill>
                  <a:srgbClr val="252525"/>
                </a:solidFill>
              </a:defRPr>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252525"/>
              </a:buClr>
              <a:buSzPts val="1800"/>
              <a:buChar char="●"/>
              <a:defRPr>
                <a:solidFill>
                  <a:srgbClr val="252525"/>
                </a:solidFill>
              </a:defRPr>
            </a:lvl1pPr>
            <a:lvl2pPr indent="-317500" lvl="1" marL="914400" algn="ctr">
              <a:spcBef>
                <a:spcPts val="0"/>
              </a:spcBef>
              <a:spcAft>
                <a:spcPts val="0"/>
              </a:spcAft>
              <a:buClr>
                <a:srgbClr val="252525"/>
              </a:buClr>
              <a:buSzPts val="1400"/>
              <a:buChar char="○"/>
              <a:defRPr>
                <a:solidFill>
                  <a:srgbClr val="252525"/>
                </a:solidFill>
              </a:defRPr>
            </a:lvl2pPr>
            <a:lvl3pPr indent="-317500" lvl="2" marL="1371600" algn="ctr">
              <a:spcBef>
                <a:spcPts val="0"/>
              </a:spcBef>
              <a:spcAft>
                <a:spcPts val="0"/>
              </a:spcAft>
              <a:buClr>
                <a:srgbClr val="252525"/>
              </a:buClr>
              <a:buSzPts val="1400"/>
              <a:buChar char="■"/>
              <a:defRPr>
                <a:solidFill>
                  <a:srgbClr val="252525"/>
                </a:solidFill>
              </a:defRPr>
            </a:lvl3pPr>
            <a:lvl4pPr indent="-317500" lvl="3" marL="1828800" algn="ctr">
              <a:spcBef>
                <a:spcPts val="0"/>
              </a:spcBef>
              <a:spcAft>
                <a:spcPts val="0"/>
              </a:spcAft>
              <a:buClr>
                <a:srgbClr val="252525"/>
              </a:buClr>
              <a:buSzPts val="1400"/>
              <a:buChar char="●"/>
              <a:defRPr>
                <a:solidFill>
                  <a:srgbClr val="252525"/>
                </a:solidFill>
              </a:defRPr>
            </a:lvl4pPr>
            <a:lvl5pPr indent="-317500" lvl="4" marL="2286000" algn="ctr">
              <a:spcBef>
                <a:spcPts val="0"/>
              </a:spcBef>
              <a:spcAft>
                <a:spcPts val="0"/>
              </a:spcAft>
              <a:buClr>
                <a:srgbClr val="252525"/>
              </a:buClr>
              <a:buSzPts val="1400"/>
              <a:buChar char="○"/>
              <a:defRPr>
                <a:solidFill>
                  <a:srgbClr val="252525"/>
                </a:solidFill>
              </a:defRPr>
            </a:lvl5pPr>
            <a:lvl6pPr indent="-317500" lvl="5" marL="2743200" algn="ctr">
              <a:spcBef>
                <a:spcPts val="0"/>
              </a:spcBef>
              <a:spcAft>
                <a:spcPts val="0"/>
              </a:spcAft>
              <a:buClr>
                <a:srgbClr val="252525"/>
              </a:buClr>
              <a:buSzPts val="1400"/>
              <a:buChar char="■"/>
              <a:defRPr>
                <a:solidFill>
                  <a:srgbClr val="252525"/>
                </a:solidFill>
              </a:defRPr>
            </a:lvl6pPr>
            <a:lvl7pPr indent="-317500" lvl="6" marL="3200400" algn="ctr">
              <a:spcBef>
                <a:spcPts val="0"/>
              </a:spcBef>
              <a:spcAft>
                <a:spcPts val="0"/>
              </a:spcAft>
              <a:buClr>
                <a:srgbClr val="252525"/>
              </a:buClr>
              <a:buSzPts val="1400"/>
              <a:buChar char="●"/>
              <a:defRPr>
                <a:solidFill>
                  <a:srgbClr val="252525"/>
                </a:solidFill>
              </a:defRPr>
            </a:lvl7pPr>
            <a:lvl8pPr indent="-317500" lvl="7" marL="3657600" algn="ctr">
              <a:spcBef>
                <a:spcPts val="0"/>
              </a:spcBef>
              <a:spcAft>
                <a:spcPts val="0"/>
              </a:spcAft>
              <a:buClr>
                <a:srgbClr val="252525"/>
              </a:buClr>
              <a:buSzPts val="1400"/>
              <a:buChar char="○"/>
              <a:defRPr>
                <a:solidFill>
                  <a:srgbClr val="252525"/>
                </a:solidFill>
              </a:defRPr>
            </a:lvl8pPr>
            <a:lvl9pPr indent="-317500" lvl="8" marL="4114800" algn="ctr">
              <a:spcBef>
                <a:spcPts val="0"/>
              </a:spcBef>
              <a:spcAft>
                <a:spcPts val="0"/>
              </a:spcAft>
              <a:buClr>
                <a:srgbClr val="252525"/>
              </a:buClr>
              <a:buSzPts val="1400"/>
              <a:buChar char="■"/>
              <a:defRPr>
                <a:solidFill>
                  <a:srgbClr val="252525"/>
                </a:solidFill>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52525"/>
              </a:buClr>
              <a:buSzPts val="1800"/>
              <a:buChar char="●"/>
              <a:defRPr>
                <a:solidFill>
                  <a:srgbClr val="252525"/>
                </a:solidFill>
              </a:defRPr>
            </a:lvl1pPr>
            <a:lvl2pPr indent="-317500" lvl="1" marL="914400">
              <a:spcBef>
                <a:spcPts val="0"/>
              </a:spcBef>
              <a:spcAft>
                <a:spcPts val="0"/>
              </a:spcAft>
              <a:buClr>
                <a:srgbClr val="252525"/>
              </a:buClr>
              <a:buSzPts val="1400"/>
              <a:buChar char="○"/>
              <a:defRPr>
                <a:solidFill>
                  <a:srgbClr val="252525"/>
                </a:solidFill>
              </a:defRPr>
            </a:lvl2pPr>
            <a:lvl3pPr indent="-317500" lvl="2" marL="1371600">
              <a:spcBef>
                <a:spcPts val="0"/>
              </a:spcBef>
              <a:spcAft>
                <a:spcPts val="0"/>
              </a:spcAft>
              <a:buClr>
                <a:srgbClr val="252525"/>
              </a:buClr>
              <a:buSzPts val="1400"/>
              <a:buChar char="■"/>
              <a:defRPr>
                <a:solidFill>
                  <a:srgbClr val="252525"/>
                </a:solidFill>
              </a:defRPr>
            </a:lvl3pPr>
            <a:lvl4pPr indent="-317500" lvl="3" marL="1828800">
              <a:spcBef>
                <a:spcPts val="0"/>
              </a:spcBef>
              <a:spcAft>
                <a:spcPts val="0"/>
              </a:spcAft>
              <a:buClr>
                <a:srgbClr val="252525"/>
              </a:buClr>
              <a:buSzPts val="1400"/>
              <a:buChar char="●"/>
              <a:defRPr>
                <a:solidFill>
                  <a:srgbClr val="252525"/>
                </a:solidFill>
              </a:defRPr>
            </a:lvl4pPr>
            <a:lvl5pPr indent="-317500" lvl="4" marL="2286000">
              <a:spcBef>
                <a:spcPts val="0"/>
              </a:spcBef>
              <a:spcAft>
                <a:spcPts val="0"/>
              </a:spcAft>
              <a:buClr>
                <a:srgbClr val="252525"/>
              </a:buClr>
              <a:buSzPts val="1400"/>
              <a:buChar char="○"/>
              <a:defRPr>
                <a:solidFill>
                  <a:srgbClr val="252525"/>
                </a:solidFill>
              </a:defRPr>
            </a:lvl5pPr>
            <a:lvl6pPr indent="-317500" lvl="5" marL="2743200">
              <a:spcBef>
                <a:spcPts val="0"/>
              </a:spcBef>
              <a:spcAft>
                <a:spcPts val="0"/>
              </a:spcAft>
              <a:buClr>
                <a:srgbClr val="252525"/>
              </a:buClr>
              <a:buSzPts val="1400"/>
              <a:buChar char="■"/>
              <a:defRPr>
                <a:solidFill>
                  <a:srgbClr val="252525"/>
                </a:solidFill>
              </a:defRPr>
            </a:lvl6pPr>
            <a:lvl7pPr indent="-317500" lvl="6" marL="3200400">
              <a:spcBef>
                <a:spcPts val="0"/>
              </a:spcBef>
              <a:spcAft>
                <a:spcPts val="0"/>
              </a:spcAft>
              <a:buClr>
                <a:srgbClr val="252525"/>
              </a:buClr>
              <a:buSzPts val="1400"/>
              <a:buChar char="●"/>
              <a:defRPr>
                <a:solidFill>
                  <a:srgbClr val="252525"/>
                </a:solidFill>
              </a:defRPr>
            </a:lvl7pPr>
            <a:lvl8pPr indent="-317500" lvl="7" marL="3657600">
              <a:spcBef>
                <a:spcPts val="0"/>
              </a:spcBef>
              <a:spcAft>
                <a:spcPts val="0"/>
              </a:spcAft>
              <a:buClr>
                <a:srgbClr val="252525"/>
              </a:buClr>
              <a:buSzPts val="1400"/>
              <a:buChar char="○"/>
              <a:defRPr>
                <a:solidFill>
                  <a:srgbClr val="252525"/>
                </a:solidFill>
              </a:defRPr>
            </a:lvl8pPr>
            <a:lvl9pPr indent="-317500" lvl="8" marL="4114800">
              <a:spcBef>
                <a:spcPts val="0"/>
              </a:spcBef>
              <a:spcAft>
                <a:spcPts val="0"/>
              </a:spcAft>
              <a:buClr>
                <a:srgbClr val="252525"/>
              </a:buClr>
              <a:buSzPts val="1400"/>
              <a:buChar char="■"/>
              <a:defRPr>
                <a:solidFill>
                  <a:srgbClr val="252525"/>
                </a:solidFill>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52525"/>
              </a:buClr>
              <a:buSzPts val="1400"/>
              <a:buChar char="●"/>
              <a:defRPr sz="14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52525"/>
              </a:buClr>
              <a:buSzPts val="1400"/>
              <a:buChar char="●"/>
              <a:defRPr sz="14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252525"/>
              </a:buClr>
              <a:buSzPts val="1200"/>
              <a:buChar char="●"/>
              <a:defRPr sz="12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252525"/>
              </a:buClr>
              <a:buSzPts val="1800"/>
              <a:buNone/>
              <a:defRPr>
                <a:solidFill>
                  <a:srgbClr val="252525"/>
                </a:solidFill>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8.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grpSp>
        <p:nvGrpSpPr>
          <p:cNvPr id="9" name="Google Shape;9;p1"/>
          <p:cNvGrpSpPr/>
          <p:nvPr/>
        </p:nvGrpSpPr>
        <p:grpSpPr>
          <a:xfrm>
            <a:off x="0" y="-12"/>
            <a:ext cx="9144003" cy="5143513"/>
            <a:chOff x="0" y="-12"/>
            <a:chExt cx="9144003" cy="5143513"/>
          </a:xfrm>
        </p:grpSpPr>
        <p:pic>
          <p:nvPicPr>
            <p:cNvPr id="10" name="Google Shape;10;p1"/>
            <p:cNvPicPr preferRelativeResize="0"/>
            <p:nvPr/>
          </p:nvPicPr>
          <p:blipFill>
            <a:blip r:embed="rId1">
              <a:alphaModFix/>
            </a:blip>
            <a:stretch>
              <a:fillRect/>
            </a:stretch>
          </p:blipFill>
          <p:spPr>
            <a:xfrm>
              <a:off x="0" y="0"/>
              <a:ext cx="9144003" cy="5143500"/>
            </a:xfrm>
            <a:prstGeom prst="rect">
              <a:avLst/>
            </a:prstGeom>
            <a:noFill/>
            <a:ln>
              <a:noFill/>
            </a:ln>
          </p:spPr>
        </p:pic>
        <p:pic>
          <p:nvPicPr>
            <p:cNvPr id="11" name="Google Shape;11;p1"/>
            <p:cNvPicPr preferRelativeResize="0"/>
            <p:nvPr/>
          </p:nvPicPr>
          <p:blipFill>
            <a:blip r:embed="rId2">
              <a:alphaModFix/>
            </a:blip>
            <a:stretch>
              <a:fillRect/>
            </a:stretch>
          </p:blipFill>
          <p:spPr>
            <a:xfrm>
              <a:off x="0" y="4905363"/>
              <a:ext cx="9144000" cy="238125"/>
            </a:xfrm>
            <a:prstGeom prst="rect">
              <a:avLst/>
            </a:prstGeom>
            <a:noFill/>
            <a:ln>
              <a:noFill/>
            </a:ln>
          </p:spPr>
        </p:pic>
        <p:pic>
          <p:nvPicPr>
            <p:cNvPr id="12" name="Google Shape;12;p1"/>
            <p:cNvPicPr preferRelativeResize="0"/>
            <p:nvPr/>
          </p:nvPicPr>
          <p:blipFill>
            <a:blip r:embed="rId3">
              <a:alphaModFix/>
            </a:blip>
            <a:stretch>
              <a:fillRect/>
            </a:stretch>
          </p:blipFill>
          <p:spPr>
            <a:xfrm>
              <a:off x="0" y="-12"/>
              <a:ext cx="9144000" cy="2381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zh.wikipedia.org/zh-tw/%E8%84%9A%E6%9C%AC%E8%AF%AD%E8%A8%8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zh.wikipedia.org/zh-tw/JavaScrip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zh.wikipedia.org/zh-tw/ECMAScrip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latin typeface="DM Serif Display"/>
                <a:ea typeface="DM Serif Display"/>
                <a:cs typeface="DM Serif Display"/>
                <a:sym typeface="DM Serif Display"/>
              </a:rPr>
              <a:t>JavaScript</a:t>
            </a:r>
            <a:endParaRPr>
              <a:latin typeface="DM Serif Display"/>
              <a:ea typeface="DM Serif Display"/>
              <a:cs typeface="DM Serif Display"/>
              <a:sym typeface="DM Serif Display"/>
            </a:endParaRPr>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latin typeface="M PLUS Rounded 1c Medium"/>
                <a:ea typeface="M PLUS Rounded 1c Medium"/>
                <a:cs typeface="M PLUS Rounded 1c Medium"/>
                <a:sym typeface="M PLUS Rounded 1c Medium"/>
              </a:rPr>
              <a:t>講師：劉國良</a:t>
            </a:r>
            <a:endParaRPr>
              <a:latin typeface="M PLUS Rounded 1c Medium"/>
              <a:ea typeface="M PLUS Rounded 1c Medium"/>
              <a:cs typeface="M PLUS Rounded 1c Medium"/>
              <a:sym typeface="M PLUS Rounded 1c Medium"/>
            </a:endParaRPr>
          </a:p>
        </p:txBody>
      </p:sp>
      <p:pic>
        <p:nvPicPr>
          <p:cNvPr id="60" name="Google Shape;60;p13"/>
          <p:cNvPicPr preferRelativeResize="0"/>
          <p:nvPr/>
        </p:nvPicPr>
        <p:blipFill>
          <a:blip r:embed="rId3">
            <a:alphaModFix amt="23000"/>
          </a:blip>
          <a:stretch>
            <a:fillRect/>
          </a:stretch>
        </p:blipFill>
        <p:spPr>
          <a:xfrm>
            <a:off x="6734800" y="2058375"/>
            <a:ext cx="2388650" cy="2833600"/>
          </a:xfrm>
          <a:prstGeom prst="rect">
            <a:avLst/>
          </a:prstGeom>
          <a:noFill/>
          <a:ln>
            <a:noFill/>
          </a:ln>
        </p:spPr>
      </p:pic>
      <p:pic>
        <p:nvPicPr>
          <p:cNvPr id="61" name="Google Shape;61;p13"/>
          <p:cNvPicPr preferRelativeResize="0"/>
          <p:nvPr/>
        </p:nvPicPr>
        <p:blipFill>
          <a:blip r:embed="rId4">
            <a:alphaModFix amt="64000"/>
          </a:blip>
          <a:stretch>
            <a:fillRect/>
          </a:stretch>
        </p:blipFill>
        <p:spPr>
          <a:xfrm>
            <a:off x="2361150" y="165850"/>
            <a:ext cx="4421702" cy="2210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修改HTML標籤裡的CSS</a:t>
            </a:r>
            <a:endParaRPr/>
          </a:p>
        </p:txBody>
      </p:sp>
      <p:sp>
        <p:nvSpPr>
          <p:cNvPr id="160" name="Google Shape;160;p22"/>
          <p:cNvSpPr txBox="1"/>
          <p:nvPr>
            <p:ph idx="1" type="body"/>
          </p:nvPr>
        </p:nvSpPr>
        <p:spPr>
          <a:xfrm>
            <a:off x="311700" y="1152475"/>
            <a:ext cx="8520600" cy="26415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h1.style.color = 'red';</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box.style.backgroundColor = 'lightblue';</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box.childNodes[0].style.backgroundColor = 'lightpink';</a:t>
            </a:r>
            <a:endParaRPr sz="1700">
              <a:solidFill>
                <a:srgbClr val="07376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宣告變數 Variable</a:t>
            </a:r>
            <a:endParaRPr/>
          </a:p>
        </p:txBody>
      </p:sp>
      <p:sp>
        <p:nvSpPr>
          <p:cNvPr id="166" name="Google Shape;16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475">
                <a:solidFill>
                  <a:srgbClr val="252525"/>
                </a:solidFill>
              </a:rPr>
              <a:t>當</a:t>
            </a:r>
            <a:r>
              <a:rPr lang="zh-TW" sz="1475">
                <a:solidFill>
                  <a:srgbClr val="252525"/>
                </a:solidFill>
              </a:rPr>
              <a:t>我們在寫程式的過程中，需要一個儲存資料的容器時，我們會宣告一個變數，跟程式說「請幫我把這個變數的內容儲存起來」，未來有需要時只要呼叫變數名字，就可以取得當時儲存的內容。</a:t>
            </a:r>
            <a:endParaRPr sz="1475">
              <a:solidFill>
                <a:srgbClr val="252525"/>
              </a:solidFill>
            </a:endParaRPr>
          </a:p>
          <a:p>
            <a:pPr indent="0" lvl="0" marL="0" rtl="0" algn="l">
              <a:lnSpc>
                <a:spcPct val="150000"/>
              </a:lnSpc>
              <a:spcBef>
                <a:spcPts val="120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p:txBody>
      </p:sp>
      <p:sp>
        <p:nvSpPr>
          <p:cNvPr id="167" name="Google Shape;167;p23"/>
          <p:cNvSpPr/>
          <p:nvPr/>
        </p:nvSpPr>
        <p:spPr>
          <a:xfrm>
            <a:off x="339500" y="1916100"/>
            <a:ext cx="8250000" cy="706800"/>
          </a:xfrm>
          <a:prstGeom prst="rect">
            <a:avLst/>
          </a:prstGeom>
          <a:solidFill>
            <a:srgbClr val="FDF6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var</a:t>
            </a:r>
            <a:r>
              <a:rPr lang="zh-TW" sz="1500">
                <a:solidFill>
                  <a:srgbClr val="073763"/>
                </a:solidFill>
              </a:rPr>
              <a:t> myName = </a:t>
            </a:r>
            <a:r>
              <a:rPr lang="zh-TW" sz="1500">
                <a:solidFill>
                  <a:srgbClr val="CC0000"/>
                </a:solidFill>
              </a:rPr>
              <a:t>'Eason'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'Hello', myName</a:t>
            </a:r>
            <a:r>
              <a:rPr lang="zh-TW" sz="1500">
                <a:solidFill>
                  <a:srgbClr val="073763"/>
                </a:solidFill>
              </a:rPr>
              <a:t>);</a:t>
            </a:r>
            <a:endParaRPr sz="1500"/>
          </a:p>
        </p:txBody>
      </p:sp>
      <p:sp>
        <p:nvSpPr>
          <p:cNvPr id="168" name="Google Shape;168;p23"/>
          <p:cNvSpPr/>
          <p:nvPr/>
        </p:nvSpPr>
        <p:spPr>
          <a:xfrm>
            <a:off x="339500" y="3036800"/>
            <a:ext cx="8250000" cy="1492800"/>
          </a:xfrm>
          <a:prstGeom prst="rect">
            <a:avLst/>
          </a:prstGeom>
          <a:solidFill>
            <a:srgbClr val="FDF6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let</a:t>
            </a:r>
            <a:r>
              <a:rPr lang="zh-TW" sz="1500">
                <a:solidFill>
                  <a:srgbClr val="073763"/>
                </a:solidFill>
              </a:rPr>
              <a:t> yourName = </a:t>
            </a:r>
            <a:r>
              <a:rPr lang="zh-TW" sz="1500">
                <a:solidFill>
                  <a:srgbClr val="CC0000"/>
                </a:solidFill>
              </a:rPr>
              <a:t>'Márquez'</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'Hi'</a:t>
            </a:r>
            <a:r>
              <a:rPr lang="zh-TW" sz="1500">
                <a:solidFill>
                  <a:srgbClr val="073763"/>
                </a:solidFill>
              </a:rPr>
              <a:t>,</a:t>
            </a:r>
            <a:r>
              <a:rPr lang="zh-TW" sz="1500">
                <a:solidFill>
                  <a:srgbClr val="CC0000"/>
                </a:solidFill>
              </a:rPr>
              <a:t> </a:t>
            </a:r>
            <a:r>
              <a:rPr lang="zh-TW" sz="1500">
                <a:solidFill>
                  <a:srgbClr val="073763"/>
                </a:solidFill>
              </a:rPr>
              <a:t>yourName, </a:t>
            </a:r>
            <a:r>
              <a:rPr lang="zh-TW" sz="1500">
                <a:solidFill>
                  <a:srgbClr val="CC0000"/>
                </a:solidFill>
              </a:rPr>
              <a:t>", I\'m "</a:t>
            </a:r>
            <a:r>
              <a:rPr lang="zh-TW" sz="1500">
                <a:solidFill>
                  <a:srgbClr val="073763"/>
                </a:solidFill>
              </a:rPr>
              <a:t>,</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noReAssignment = 10;</a:t>
            </a:r>
            <a:endParaRPr sz="1500">
              <a:solidFill>
                <a:srgbClr val="073763"/>
              </a:solidFill>
            </a:endParaRPr>
          </a:p>
          <a:p>
            <a:pPr indent="0" lvl="0" marL="0" rtl="0" algn="l">
              <a:lnSpc>
                <a:spcPct val="100000"/>
              </a:lnSpc>
              <a:spcBef>
                <a:spcPts val="0"/>
              </a:spcBef>
              <a:spcAft>
                <a:spcPts val="0"/>
              </a:spcAft>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'Can’t re-assignment variable'</a:t>
            </a:r>
            <a:r>
              <a:rPr lang="zh-TW" sz="1500">
                <a:solidFill>
                  <a:srgbClr val="073763"/>
                </a:solidFill>
              </a:rPr>
              <a:t>,</a:t>
            </a:r>
            <a:r>
              <a:rPr lang="zh-TW" sz="1500">
                <a:solidFill>
                  <a:srgbClr val="CC0000"/>
                </a:solidFill>
              </a:rPr>
              <a:t> </a:t>
            </a:r>
            <a:r>
              <a:rPr lang="zh-TW" sz="1500">
                <a:solidFill>
                  <a:srgbClr val="073763"/>
                </a:solidFill>
              </a:rPr>
              <a:t>noReAssignment);</a:t>
            </a:r>
            <a:endParaRPr sz="1200"/>
          </a:p>
        </p:txBody>
      </p:sp>
      <p:sp>
        <p:nvSpPr>
          <p:cNvPr id="169" name="Google Shape;169;p23"/>
          <p:cNvSpPr txBox="1"/>
          <p:nvPr/>
        </p:nvSpPr>
        <p:spPr>
          <a:xfrm>
            <a:off x="423300" y="1757900"/>
            <a:ext cx="599700" cy="26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t>ES 5</a:t>
            </a:r>
            <a:endParaRPr/>
          </a:p>
        </p:txBody>
      </p:sp>
      <p:sp>
        <p:nvSpPr>
          <p:cNvPr id="170" name="Google Shape;170;p23"/>
          <p:cNvSpPr txBox="1"/>
          <p:nvPr/>
        </p:nvSpPr>
        <p:spPr>
          <a:xfrm>
            <a:off x="423300" y="2878675"/>
            <a:ext cx="599700" cy="26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t>ES 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資料型別</a:t>
            </a:r>
            <a:endParaRPr/>
          </a:p>
        </p:txBody>
      </p:sp>
      <p:sp>
        <p:nvSpPr>
          <p:cNvPr id="176" name="Google Shape;17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sz="1475">
                <a:solidFill>
                  <a:srgbClr val="252525"/>
                </a:solidFill>
              </a:rPr>
              <a:t>JavaScript 屬於</a:t>
            </a:r>
            <a:r>
              <a:rPr lang="zh-TW" sz="1475" u="sng">
                <a:solidFill>
                  <a:srgbClr val="252525"/>
                </a:solidFill>
              </a:rPr>
              <a:t>弱型別</a:t>
            </a:r>
            <a:r>
              <a:rPr lang="zh-TW" sz="1475">
                <a:solidFill>
                  <a:srgbClr val="252525"/>
                </a:solidFill>
              </a:rPr>
              <a:t>語言，造成其他語言的工程師開發困擾</a:t>
            </a:r>
            <a:r>
              <a:rPr lang="zh-TW" sz="1475">
                <a:solidFill>
                  <a:srgbClr val="252525"/>
                </a:solidFill>
              </a:rPr>
              <a:t>。</a:t>
            </a:r>
            <a:r>
              <a:rPr lang="zh-TW" sz="1475">
                <a:solidFill>
                  <a:srgbClr val="252525"/>
                </a:solidFill>
              </a:rPr>
              <a:t>所謂弱型別，就是指可以隨時修改</a:t>
            </a:r>
            <a:br>
              <a:rPr lang="zh-TW" sz="1475">
                <a:solidFill>
                  <a:srgbClr val="252525"/>
                </a:solidFill>
              </a:rPr>
            </a:br>
            <a:r>
              <a:rPr lang="zh-TW" sz="1475">
                <a:solidFill>
                  <a:srgbClr val="252525"/>
                </a:solidFill>
              </a:rPr>
              <a:t>變數儲存時的資料型別。那</a:t>
            </a:r>
            <a:r>
              <a:rPr lang="zh-TW" sz="1475" u="sng">
                <a:solidFill>
                  <a:srgbClr val="252525"/>
                </a:solidFill>
              </a:rPr>
              <a:t>資料型別</a:t>
            </a:r>
            <a:r>
              <a:rPr lang="zh-TW" sz="1475">
                <a:solidFill>
                  <a:srgbClr val="252525"/>
                </a:solidFill>
              </a:rPr>
              <a:t>又是什麼呢？其實指的正是儲存資料有哪些格式：</a:t>
            </a:r>
            <a:endParaRPr sz="1475">
              <a:solidFill>
                <a:srgbClr val="252525"/>
              </a:solidFill>
            </a:endParaRPr>
          </a:p>
          <a:p>
            <a:pPr indent="0" lvl="0" marL="0" rtl="0" algn="l">
              <a:lnSpc>
                <a:spcPct val="100000"/>
              </a:lnSpc>
              <a:spcBef>
                <a:spcPts val="1200"/>
              </a:spcBef>
              <a:spcAft>
                <a:spcPts val="0"/>
              </a:spcAft>
              <a:buNone/>
            </a:pPr>
            <a:r>
              <a:rPr lang="zh-TW" sz="1475">
                <a:solidFill>
                  <a:srgbClr val="252525"/>
                </a:solidFill>
              </a:rPr>
              <a:t>ECMAScript 2021 標準定義了 8 種資料型別： </a:t>
            </a:r>
            <a:endParaRPr sz="1475">
              <a:solidFill>
                <a:srgbClr val="252525"/>
              </a:solidFill>
            </a:endParaRPr>
          </a:p>
          <a:p>
            <a:pPr indent="0" lvl="0" marL="0" rtl="0" algn="l">
              <a:lnSpc>
                <a:spcPct val="100000"/>
              </a:lnSpc>
              <a:spcBef>
                <a:spcPts val="0"/>
              </a:spcBef>
              <a:spcAft>
                <a:spcPts val="0"/>
              </a:spcAft>
              <a:buNone/>
            </a:pPr>
            <a:r>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t>String</a:t>
            </a:r>
            <a:endParaRPr sz="1475">
              <a:solidFill>
                <a:srgbClr val="252525"/>
              </a:solidFill>
            </a:endParaRPr>
          </a:p>
          <a:p>
            <a:pPr indent="-315277" lvl="0" marL="457200" rtl="0" algn="l">
              <a:lnSpc>
                <a:spcPct val="150000"/>
              </a:lnSpc>
              <a:spcBef>
                <a:spcPts val="0"/>
              </a:spcBef>
              <a:spcAft>
                <a:spcPts val="0"/>
              </a:spcAft>
              <a:buSzPct val="100000"/>
              <a:buAutoNum type="arabicPeriod"/>
            </a:pPr>
            <a:r>
              <a:rPr lang="zh-TW" sz="1475"/>
              <a:t>Number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Boolean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Null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Undefined </a:t>
            </a:r>
            <a:endParaRPr sz="1475">
              <a:solidFill>
                <a:srgbClr val="252525"/>
              </a:solidFill>
            </a:endParaRPr>
          </a:p>
          <a:p>
            <a:pPr indent="-320507" lvl="0" marL="457200" rtl="0" algn="l">
              <a:lnSpc>
                <a:spcPct val="150000"/>
              </a:lnSpc>
              <a:spcBef>
                <a:spcPts val="0"/>
              </a:spcBef>
              <a:spcAft>
                <a:spcPts val="0"/>
              </a:spcAft>
              <a:buClr>
                <a:srgbClr val="252525"/>
              </a:buClr>
              <a:buSzPct val="106033"/>
              <a:buAutoNum type="arabicPeriod"/>
            </a:pPr>
            <a:r>
              <a:rPr lang="zh-TW" sz="1475">
                <a:solidFill>
                  <a:srgbClr val="252525"/>
                </a:solidFill>
              </a:rPr>
              <a:t>BigInt ( </a:t>
            </a:r>
            <a:r>
              <a:rPr lang="zh-TW" sz="1300">
                <a:solidFill>
                  <a:srgbClr val="4A4A4A"/>
                </a:solidFill>
                <a:highlight>
                  <a:srgbClr val="FFF2CC"/>
                </a:highlight>
              </a:rPr>
              <a:t>ES2020</a:t>
            </a:r>
            <a:r>
              <a:rPr lang="zh-TW" sz="1475"/>
              <a:t> </a:t>
            </a:r>
            <a:r>
              <a:rPr lang="zh-TW" sz="1475">
                <a:solidFill>
                  <a:srgbClr val="252525"/>
                </a:solidFill>
              </a:rPr>
              <a:t>當數值會超過 2</a:t>
            </a:r>
            <a:r>
              <a:rPr b="1" lang="zh-TW" sz="1475">
                <a:solidFill>
                  <a:srgbClr val="252525"/>
                </a:solidFill>
              </a:rPr>
              <a:t>⁵</a:t>
            </a:r>
            <a:r>
              <a:rPr lang="zh-TW" sz="1700">
                <a:solidFill>
                  <a:srgbClr val="252525"/>
                </a:solidFill>
              </a:rPr>
              <a:t>³</a:t>
            </a:r>
            <a:r>
              <a:rPr lang="zh-TW" sz="1475">
                <a:solidFill>
                  <a:srgbClr val="252525"/>
                </a:solidFill>
              </a:rPr>
              <a:t> 時使用 BigInt)</a:t>
            </a:r>
            <a:endParaRPr sz="1475"/>
          </a:p>
          <a:p>
            <a:pPr indent="-315277" lvl="0" marL="457200" rtl="0" algn="l">
              <a:lnSpc>
                <a:spcPct val="150000"/>
              </a:lnSpc>
              <a:spcBef>
                <a:spcPts val="0"/>
              </a:spcBef>
              <a:spcAft>
                <a:spcPts val="0"/>
              </a:spcAft>
              <a:buSzPct val="100000"/>
              <a:buAutoNum type="arabicPeriod"/>
            </a:pPr>
            <a:r>
              <a:rPr lang="zh-TW" sz="1475"/>
              <a:t>Symbol ( </a:t>
            </a:r>
            <a:r>
              <a:rPr lang="zh-TW" sz="1300">
                <a:solidFill>
                  <a:srgbClr val="4A4A4A"/>
                </a:solidFill>
                <a:highlight>
                  <a:srgbClr val="FFF2CC"/>
                </a:highlight>
              </a:rPr>
              <a:t>ES6</a:t>
            </a:r>
            <a:r>
              <a:rPr lang="zh-TW" sz="1475"/>
              <a:t> 新定義的型別)</a:t>
            </a:r>
            <a:endParaRPr sz="1475"/>
          </a:p>
          <a:p>
            <a:pPr indent="-315277" lvl="0" marL="457200" rtl="0" algn="l">
              <a:lnSpc>
                <a:spcPct val="150000"/>
              </a:lnSpc>
              <a:spcBef>
                <a:spcPts val="0"/>
              </a:spcBef>
              <a:spcAft>
                <a:spcPts val="0"/>
              </a:spcAft>
              <a:buSzPct val="100000"/>
              <a:buAutoNum type="arabicPeriod"/>
            </a:pPr>
            <a:r>
              <a:rPr lang="zh-TW" sz="1475"/>
              <a:t>Object 型別</a:t>
            </a:r>
            <a:endParaRPr sz="1475"/>
          </a:p>
        </p:txBody>
      </p:sp>
      <p:sp>
        <p:nvSpPr>
          <p:cNvPr id="177" name="Google Shape;177;p24"/>
          <p:cNvSpPr txBox="1"/>
          <p:nvPr/>
        </p:nvSpPr>
        <p:spPr>
          <a:xfrm>
            <a:off x="5107925" y="3600575"/>
            <a:ext cx="3527700" cy="72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其中前 7 種稱為原始型別(primitive type)，</a:t>
            </a:r>
            <a:endParaRPr/>
          </a:p>
          <a:p>
            <a:pPr indent="0" lvl="0" marL="0" rtl="0" algn="l">
              <a:lnSpc>
                <a:spcPct val="150000"/>
              </a:lnSpc>
              <a:spcBef>
                <a:spcPts val="0"/>
              </a:spcBef>
              <a:spcAft>
                <a:spcPts val="0"/>
              </a:spcAft>
              <a:buNone/>
            </a:pPr>
            <a:r>
              <a:rPr lang="zh-TW"/>
              <a:t>與第 8 種物件型別儲存方式設計不一樣。</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String </a:t>
            </a:r>
            <a:r>
              <a:rPr lang="zh-TW"/>
              <a:t>字串</a:t>
            </a:r>
            <a:endParaRPr/>
          </a:p>
        </p:txBody>
      </p:sp>
      <p:sp>
        <p:nvSpPr>
          <p:cNvPr id="183" name="Google Shape;183;p25"/>
          <p:cNvSpPr txBox="1"/>
          <p:nvPr>
            <p:ph idx="1" type="body"/>
          </p:nvPr>
        </p:nvSpPr>
        <p:spPr>
          <a:xfrm>
            <a:off x="40175" y="931500"/>
            <a:ext cx="9057300" cy="35025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AutoNum type="arabicPeriod"/>
            </a:pPr>
            <a:r>
              <a:rPr lang="zh-TW" sz="1600"/>
              <a:t>用來儲存文字型別的資料</a:t>
            </a:r>
            <a:r>
              <a:rPr lang="zh-TW" sz="1600"/>
              <a:t>。</a:t>
            </a:r>
            <a:r>
              <a:rPr lang="zh-TW" sz="1600"/>
              <a:t>使用雙引號("...")或單引號('...') 包住字串前後代表該文字內容範圍。</a:t>
            </a:r>
            <a:endParaRPr sz="1600"/>
          </a:p>
          <a:p>
            <a:pPr indent="-330200" lvl="0" marL="457200" rtl="0" algn="l">
              <a:lnSpc>
                <a:spcPct val="150000"/>
              </a:lnSpc>
              <a:spcBef>
                <a:spcPts val="0"/>
              </a:spcBef>
              <a:spcAft>
                <a:spcPts val="0"/>
              </a:spcAft>
              <a:buSzPts val="1600"/>
              <a:buAutoNum type="arabicPeriod"/>
            </a:pPr>
            <a:r>
              <a:rPr lang="zh-TW" sz="1600"/>
              <a:t>字串相加，可以使用 + 運算符來合併兩個字串的內容。</a:t>
            </a:r>
            <a:endParaRPr sz="1600"/>
          </a:p>
          <a:p>
            <a:pPr indent="-330200" lvl="0" marL="457200" rtl="0" algn="l">
              <a:lnSpc>
                <a:spcPct val="150000"/>
              </a:lnSpc>
              <a:spcBef>
                <a:spcPts val="0"/>
              </a:spcBef>
              <a:spcAft>
                <a:spcPts val="0"/>
              </a:spcAft>
              <a:buSzPts val="1600"/>
              <a:buAutoNum type="arabicPeriod"/>
            </a:pPr>
            <a:r>
              <a:rPr lang="zh-TW" sz="1600"/>
              <a:t>ES6 新增一個使用反引號(`...`)來包住字串的用法，更方便合併字串、帶入變數。</a:t>
            </a:r>
            <a:endParaRPr sz="1600"/>
          </a:p>
          <a:p>
            <a:pPr indent="-330200" lvl="0" marL="457200" rtl="0" algn="l">
              <a:lnSpc>
                <a:spcPct val="150000"/>
              </a:lnSpc>
              <a:spcBef>
                <a:spcPts val="0"/>
              </a:spcBef>
              <a:spcAft>
                <a:spcPts val="0"/>
              </a:spcAft>
              <a:buSzPts val="1600"/>
              <a:buAutoNum type="arabicPeriod"/>
            </a:pPr>
            <a:r>
              <a:rPr lang="zh-TW" sz="1600"/>
              <a:t>我們可以使用 typeof 來判斷資料型別</a:t>
            </a:r>
            <a:endParaRPr sz="1600"/>
          </a:p>
        </p:txBody>
      </p:sp>
      <p:sp>
        <p:nvSpPr>
          <p:cNvPr id="184" name="Google Shape;184;p25"/>
          <p:cNvSpPr/>
          <p:nvPr/>
        </p:nvSpPr>
        <p:spPr>
          <a:xfrm>
            <a:off x="311700" y="2644650"/>
            <a:ext cx="8250000" cy="208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myName = </a:t>
            </a:r>
            <a:r>
              <a:rPr lang="zh-TW" sz="1700">
                <a:solidFill>
                  <a:srgbClr val="CC0000"/>
                </a:solidFill>
              </a:rPr>
              <a:t>'</a:t>
            </a:r>
            <a:r>
              <a:rPr lang="zh-TW" sz="1500"/>
              <a:t>Eason</a:t>
            </a:r>
            <a:r>
              <a:rPr lang="zh-TW" sz="17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t>myName</a:t>
            </a:r>
            <a:r>
              <a:rPr lang="zh-TW" sz="1500"/>
              <a:t>:</a:t>
            </a:r>
            <a:r>
              <a:rPr lang="zh-TW" sz="1700">
                <a:solidFill>
                  <a:srgbClr val="CC0000"/>
                </a:solidFill>
              </a:rPr>
              <a:t>'</a:t>
            </a:r>
            <a:r>
              <a:rPr lang="zh-TW" sz="1500">
                <a:solidFill>
                  <a:srgbClr val="CC0000"/>
                </a:solidFill>
              </a:rPr>
              <a:t>, </a:t>
            </a:r>
            <a:r>
              <a:rPr lang="zh-TW" sz="1500">
                <a:solidFill>
                  <a:srgbClr val="073763"/>
                </a:solidFill>
              </a:rPr>
              <a:t>myName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solidFill>
                  <a:schemeClr val="dk1"/>
                </a:solidFill>
              </a:rPr>
              <a:t>typeof:</a:t>
            </a:r>
            <a:r>
              <a:rPr lang="zh-TW" sz="1700">
                <a:solidFill>
                  <a:srgbClr val="CC0000"/>
                </a:solidFill>
              </a:rPr>
              <a:t>'</a:t>
            </a:r>
            <a:r>
              <a:rPr lang="zh-TW" sz="1500">
                <a:solidFill>
                  <a:srgbClr val="CC0000"/>
                </a:solidFill>
              </a:rPr>
              <a:t>, </a:t>
            </a:r>
            <a:r>
              <a:rPr lang="zh-TW" sz="1500">
                <a:solidFill>
                  <a:srgbClr val="38761D"/>
                </a:solidFill>
              </a:rPr>
              <a:t> typeof</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5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myGreet = </a:t>
            </a:r>
            <a:r>
              <a:rPr lang="zh-TW" sz="1700">
                <a:solidFill>
                  <a:srgbClr val="CC0000"/>
                </a:solidFill>
              </a:rPr>
              <a:t>"</a:t>
            </a:r>
            <a:r>
              <a:rPr lang="zh-TW" sz="1500"/>
              <a:t>Hello</a:t>
            </a:r>
            <a:r>
              <a:rPr lang="zh-TW" sz="17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073763"/>
                </a:solidFill>
              </a:rPr>
              <a:t>myGreet + myName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newStringUsingBacktick = </a:t>
            </a:r>
            <a:r>
              <a:rPr lang="zh-TW" sz="1700">
                <a:solidFill>
                  <a:srgbClr val="FF0000"/>
                </a:solidFill>
              </a:rPr>
              <a:t>`</a:t>
            </a:r>
            <a:r>
              <a:rPr lang="zh-TW" sz="1500">
                <a:solidFill>
                  <a:srgbClr val="38761D"/>
                </a:solidFill>
              </a:rPr>
              <a:t>${</a:t>
            </a:r>
            <a:r>
              <a:rPr lang="zh-TW" sz="1500">
                <a:solidFill>
                  <a:srgbClr val="073763"/>
                </a:solidFill>
              </a:rPr>
              <a:t>myGreet</a:t>
            </a:r>
            <a:r>
              <a:rPr lang="zh-TW" sz="1500">
                <a:solidFill>
                  <a:srgbClr val="38761D"/>
                </a:solidFill>
              </a:rPr>
              <a:t>}</a:t>
            </a:r>
            <a:r>
              <a:rPr lang="zh-TW" sz="1500">
                <a:solidFill>
                  <a:srgbClr val="073763"/>
                </a:solidFill>
              </a:rPr>
              <a:t>, </a:t>
            </a:r>
            <a:r>
              <a:rPr lang="zh-TW" sz="1500"/>
              <a:t>I’m</a:t>
            </a:r>
            <a:r>
              <a:rPr lang="zh-TW" sz="1500">
                <a:solidFill>
                  <a:srgbClr val="073763"/>
                </a:solidFill>
              </a:rPr>
              <a:t> </a:t>
            </a:r>
            <a:r>
              <a:rPr lang="zh-TW" sz="1500">
                <a:solidFill>
                  <a:srgbClr val="38761D"/>
                </a:solidFill>
              </a:rPr>
              <a:t>${</a:t>
            </a:r>
            <a:r>
              <a:rPr lang="zh-TW" sz="1500">
                <a:solidFill>
                  <a:srgbClr val="073763"/>
                </a:solidFill>
              </a:rPr>
              <a:t>myName</a:t>
            </a:r>
            <a:r>
              <a:rPr lang="zh-TW" sz="1500">
                <a:solidFill>
                  <a:srgbClr val="38761D"/>
                </a:solidFill>
              </a:rPr>
              <a:t>}</a:t>
            </a:r>
            <a:r>
              <a:rPr lang="zh-TW" sz="1500">
                <a:solidFill>
                  <a:srgbClr val="073763"/>
                </a:solidFill>
              </a:rPr>
              <a:t>.</a:t>
            </a:r>
            <a:r>
              <a:rPr lang="zh-TW" sz="1700">
                <a:solidFill>
                  <a:srgbClr val="FF0000"/>
                </a:solidFill>
              </a:rPr>
              <a:t>`</a:t>
            </a:r>
            <a:r>
              <a:rPr lang="zh-TW" sz="1500">
                <a:solidFill>
                  <a:srgbClr val="073763"/>
                </a:solidFill>
              </a:rPr>
              <a:t>;</a:t>
            </a:r>
            <a:r>
              <a:rPr lang="zh-TW" sz="1500">
                <a:solidFill>
                  <a:srgbClr val="38761D"/>
                </a:solidFill>
              </a:rPr>
              <a:t> //ES6 </a:t>
            </a:r>
            <a:r>
              <a:rPr lang="zh-TW" sz="1500">
                <a:solidFill>
                  <a:srgbClr val="38761D"/>
                </a:solidFill>
              </a:rPr>
              <a:t>之後可使用</a:t>
            </a:r>
            <a:r>
              <a:rPr lang="zh-TW" sz="1500">
                <a:solidFill>
                  <a:srgbClr val="38761D"/>
                </a:solidFill>
              </a:rPr>
              <a:t>反引號 </a:t>
            </a:r>
            <a:r>
              <a:rPr lang="zh-TW" sz="1500">
                <a:solidFill>
                  <a:srgbClr val="073763"/>
                </a:solidFill>
              </a:rPr>
              <a:t>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t>newStringUsingBacktick:</a:t>
            </a:r>
            <a:r>
              <a:rPr lang="zh-TW" sz="1700">
                <a:solidFill>
                  <a:srgbClr val="CC0000"/>
                </a:solidFill>
              </a:rPr>
              <a:t>'</a:t>
            </a:r>
            <a:r>
              <a:rPr lang="zh-TW" sz="1500">
                <a:solidFill>
                  <a:srgbClr val="CC0000"/>
                </a:solidFill>
              </a:rPr>
              <a:t>, </a:t>
            </a:r>
            <a:r>
              <a:rPr lang="zh-TW" sz="1500">
                <a:solidFill>
                  <a:srgbClr val="073763"/>
                </a:solidFill>
              </a:rPr>
              <a:t>newStringUsingBacktick</a:t>
            </a:r>
            <a:r>
              <a:rPr lang="zh-TW" sz="1500">
                <a:solidFill>
                  <a:srgbClr val="073763"/>
                </a:solidFill>
              </a:rPr>
              <a:t>);</a:t>
            </a:r>
            <a:endParaRPr sz="1500">
              <a:solidFill>
                <a:srgbClr val="07376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Number </a:t>
            </a:r>
            <a:r>
              <a:rPr lang="zh-TW"/>
              <a:t>數字</a:t>
            </a:r>
            <a:endParaRPr/>
          </a:p>
        </p:txBody>
      </p:sp>
      <p:sp>
        <p:nvSpPr>
          <p:cNvPr id="190" name="Google Shape;190;p2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Number.MAX_VALUE : 可表示的最大正數。(2^53 = 2 ** 53)</a:t>
            </a:r>
            <a:endParaRPr/>
          </a:p>
          <a:p>
            <a:pPr indent="0" lvl="0" marL="0" rtl="0" algn="l">
              <a:spcBef>
                <a:spcPts val="1200"/>
              </a:spcBef>
              <a:spcAft>
                <a:spcPts val="0"/>
              </a:spcAft>
              <a:buNone/>
            </a:pPr>
            <a:r>
              <a:rPr lang="zh-TW"/>
              <a:t>Number.MAX_SAFE_INTEGER :JavaScript 中 IEEE-754 雙精度範圍間的最大整數 (2^53 - 1) 。</a:t>
            </a:r>
            <a:endParaRPr/>
          </a:p>
          <a:p>
            <a:pPr indent="0" lvl="0" marL="0" rtl="0" algn="l">
              <a:spcBef>
                <a:spcPts val="1200"/>
              </a:spcBef>
              <a:spcAft>
                <a:spcPts val="1200"/>
              </a:spcAft>
              <a:buNone/>
            </a:pPr>
            <a:r>
              <a:rPr lang="zh-TW"/>
              <a:t>Number.MIN_VALUE: 可表示的最小、最接近 0 的數字(= 5e-324 = 5 x 10^-324)。</a:t>
            </a:r>
            <a:endParaRPr/>
          </a:p>
        </p:txBody>
      </p:sp>
      <p:sp>
        <p:nvSpPr>
          <p:cNvPr id="191" name="Google Shape;191;p26"/>
          <p:cNvSpPr/>
          <p:nvPr/>
        </p:nvSpPr>
        <p:spPr>
          <a:xfrm>
            <a:off x="311700" y="2896600"/>
            <a:ext cx="8250000" cy="19416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maxValue = </a:t>
            </a:r>
            <a:r>
              <a:rPr lang="zh-TW" sz="1800">
                <a:solidFill>
                  <a:srgbClr val="252525"/>
                </a:solidFill>
              </a:rPr>
              <a:t>Number.MAX_VALUE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'maxValue:'</a:t>
            </a:r>
            <a:r>
              <a:rPr lang="zh-TW" sz="1500">
                <a:solidFill>
                  <a:srgbClr val="CC0000"/>
                </a:solidFill>
              </a:rPr>
              <a:t>, </a:t>
            </a:r>
            <a:r>
              <a:rPr lang="zh-TW" sz="1500">
                <a:solidFill>
                  <a:srgbClr val="073763"/>
                </a:solidFill>
              </a:rPr>
              <a:t>maxValue</a:t>
            </a:r>
            <a:r>
              <a:rPr lang="zh-TW" sz="1500">
                <a:solidFill>
                  <a:srgbClr val="073763"/>
                </a:solidFill>
              </a:rPr>
              <a:t>);</a:t>
            </a:r>
            <a:endParaRPr sz="1500">
              <a:solidFill>
                <a:srgbClr val="073763"/>
              </a:solidFill>
            </a:endParaRPr>
          </a:p>
          <a:p>
            <a:pPr indent="0" lvl="0" marL="0" rtl="0" algn="l">
              <a:lnSpc>
                <a:spcPct val="5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maxSafeInteger = </a:t>
            </a:r>
            <a:r>
              <a:rPr lang="zh-TW" sz="1800">
                <a:solidFill>
                  <a:srgbClr val="252525"/>
                </a:solidFill>
              </a:rPr>
              <a:t>Number.MAX_SAFE_INTEGER</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'maxSafeInteger:', </a:t>
            </a:r>
            <a:r>
              <a:rPr lang="zh-TW" sz="1500">
                <a:solidFill>
                  <a:srgbClr val="073763"/>
                </a:solidFill>
              </a:rPr>
              <a:t>maxSafeInteger);</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minValue = </a:t>
            </a:r>
            <a:r>
              <a:rPr lang="zh-TW" sz="1800">
                <a:solidFill>
                  <a:srgbClr val="252525"/>
                </a:solidFill>
              </a:rPr>
              <a:t>Number.MIN_VALUE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'minValue:', </a:t>
            </a:r>
            <a:r>
              <a:rPr lang="zh-TW" sz="1500">
                <a:solidFill>
                  <a:srgbClr val="073763"/>
                </a:solidFill>
              </a:rPr>
              <a:t>minValue);</a:t>
            </a:r>
            <a:endParaRPr sz="1500">
              <a:solidFill>
                <a:srgbClr val="07376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Boolean </a:t>
            </a:r>
            <a:r>
              <a:rPr lang="zh-TW"/>
              <a:t>布林</a:t>
            </a:r>
            <a:endParaRPr/>
          </a:p>
        </p:txBody>
      </p:sp>
      <p:sp>
        <p:nvSpPr>
          <p:cNvPr id="197" name="Google Shape;197;p2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布林值：True or False，通常用在「判斷條件」是否要執行某行程式</a:t>
            </a:r>
            <a:r>
              <a:rPr lang="zh-TW"/>
              <a:t>。</a:t>
            </a:r>
            <a:endParaRPr/>
          </a:p>
          <a:p>
            <a:pPr indent="0" lvl="0" marL="0" rtl="0" algn="l">
              <a:spcBef>
                <a:spcPts val="1200"/>
              </a:spcBef>
              <a:spcAft>
                <a:spcPts val="1200"/>
              </a:spcAft>
              <a:buNone/>
            </a:pPr>
            <a:r>
              <a:rPr lang="zh-TW"/>
              <a:t>例如：如果下雨，我就叫外送，不然我就出門去吃早餐。</a:t>
            </a:r>
            <a:endParaRPr/>
          </a:p>
        </p:txBody>
      </p:sp>
      <p:sp>
        <p:nvSpPr>
          <p:cNvPr id="198" name="Google Shape;198;p27"/>
          <p:cNvSpPr/>
          <p:nvPr/>
        </p:nvSpPr>
        <p:spPr>
          <a:xfrm>
            <a:off x="311700" y="2252175"/>
            <a:ext cx="8250000" cy="2389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isRaining = </a:t>
            </a:r>
            <a:r>
              <a:rPr lang="zh-TW" sz="1800">
                <a:solidFill>
                  <a:srgbClr val="252525"/>
                </a:solidFill>
              </a:rPr>
              <a:t>false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38761D"/>
                </a:solidFill>
              </a:rPr>
              <a:t>if</a:t>
            </a:r>
            <a:r>
              <a:rPr lang="zh-TW" sz="1500">
                <a:solidFill>
                  <a:srgbClr val="073763"/>
                </a:solidFill>
              </a:rPr>
              <a:t> </a:t>
            </a:r>
            <a:r>
              <a:rPr lang="zh-TW" sz="1500">
                <a:solidFill>
                  <a:srgbClr val="FF0000"/>
                </a:solidFill>
              </a:rPr>
              <a:t>(</a:t>
            </a:r>
            <a:r>
              <a:rPr lang="zh-TW" sz="1500">
                <a:solidFill>
                  <a:srgbClr val="073763"/>
                </a:solidFill>
              </a:rPr>
              <a:t>isRaining</a:t>
            </a:r>
            <a:r>
              <a:rPr lang="zh-TW" sz="1500">
                <a:solidFill>
                  <a:srgbClr val="FF0000"/>
                </a:solidFill>
              </a:rPr>
              <a:t>) {</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chemeClr val="dk1"/>
                </a:solidFill>
              </a:rPr>
              <a:t>'call Uber Eats.'</a:t>
            </a:r>
            <a:r>
              <a:rPr lang="zh-TW" sz="1500">
                <a:solidFill>
                  <a:srgbClr val="073763"/>
                </a:solidFill>
              </a:rPr>
              <a:t>);</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FF0000"/>
                </a:solidFill>
              </a:rPr>
              <a:t>}</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38761D"/>
                </a:solidFill>
              </a:rPr>
              <a:t>else</a:t>
            </a:r>
            <a:r>
              <a:rPr lang="zh-TW" sz="1500">
                <a:solidFill>
                  <a:srgbClr val="FF0000"/>
                </a:solidFill>
              </a:rPr>
              <a:t>{</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t>'go out for breakfast.'</a:t>
            </a:r>
            <a:r>
              <a:rPr lang="zh-TW" sz="1500">
                <a:solidFill>
                  <a:srgbClr val="073763"/>
                </a:solidFill>
              </a:rPr>
              <a:t>);</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FF0000"/>
                </a:solidFill>
              </a:rPr>
              <a:t>}</a:t>
            </a:r>
            <a:endParaRPr sz="1500">
              <a:solidFill>
                <a:srgbClr val="FF0000"/>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Null  </a:t>
            </a:r>
            <a:r>
              <a:rPr lang="zh-TW"/>
              <a:t>空值 </a:t>
            </a:r>
            <a:r>
              <a:rPr lang="zh-TW"/>
              <a:t>(</a:t>
            </a:r>
            <a:r>
              <a:rPr lang="zh-TW"/>
              <a:t>發音</a:t>
            </a:r>
            <a:r>
              <a:rPr lang="zh-TW"/>
              <a:t>/nəl/)</a:t>
            </a:r>
            <a:endParaRPr/>
          </a:p>
        </p:txBody>
      </p:sp>
      <p:sp>
        <p:nvSpPr>
          <p:cNvPr id="204" name="Google Shape;204;p2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通常用在建立變數的時候，我還不確定該資料型別使用</a:t>
            </a:r>
            <a:r>
              <a:rPr lang="zh-TW"/>
              <a:t>。</a:t>
            </a:r>
            <a:endParaRPr/>
          </a:p>
          <a:p>
            <a:pPr indent="0" lvl="0" marL="0" rtl="0" algn="l">
              <a:spcBef>
                <a:spcPts val="1200"/>
              </a:spcBef>
              <a:spcAft>
                <a:spcPts val="1200"/>
              </a:spcAft>
              <a:buNone/>
            </a:pPr>
            <a:r>
              <a:rPr lang="zh-TW"/>
              <a:t>ps:</a:t>
            </a:r>
            <a:r>
              <a:rPr lang="zh-TW"/>
              <a:t>通常最大的疑問是把它跟「數字 0」, 以及 「未定義變數(undefined)」 搞混。</a:t>
            </a:r>
            <a:endParaRPr/>
          </a:p>
        </p:txBody>
      </p:sp>
      <p:sp>
        <p:nvSpPr>
          <p:cNvPr id="205" name="Google Shape;205;p28"/>
          <p:cNvSpPr/>
          <p:nvPr/>
        </p:nvSpPr>
        <p:spPr>
          <a:xfrm>
            <a:off x="311700" y="1925000"/>
            <a:ext cx="8250000" cy="2937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0" lIns="91425" spcFirstLastPara="1" rIns="91425" wrap="square" tIns="0">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let</a:t>
            </a:r>
            <a:r>
              <a:rPr lang="zh-TW" sz="1500">
                <a:solidFill>
                  <a:srgbClr val="073763"/>
                </a:solidFill>
              </a:rPr>
              <a:t> </a:t>
            </a:r>
            <a:r>
              <a:rPr lang="zh-TW" sz="1500">
                <a:solidFill>
                  <a:srgbClr val="252525"/>
                </a:solidFill>
              </a:rPr>
              <a:t>myData</a:t>
            </a:r>
            <a:r>
              <a:rPr lang="zh-TW" sz="1500">
                <a:solidFill>
                  <a:srgbClr val="073763"/>
                </a:solidFill>
              </a:rPr>
              <a:t> = </a:t>
            </a:r>
            <a:r>
              <a:rPr lang="zh-TW" sz="1800">
                <a:solidFill>
                  <a:srgbClr val="252525"/>
                </a:solidFill>
              </a:rPr>
              <a:t>null</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if (</a:t>
            </a:r>
            <a:r>
              <a:rPr lang="zh-TW" sz="1500"/>
              <a:t>myData</a:t>
            </a:r>
            <a:r>
              <a:rPr lang="zh-TW" sz="1500">
                <a:solidFill>
                  <a:srgbClr val="073763"/>
                </a:solidFill>
              </a:rPr>
              <a:t>)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console</a:t>
            </a:r>
            <a:r>
              <a:rPr lang="zh-TW" sz="1500">
                <a:solidFill>
                  <a:srgbClr val="660000"/>
                </a:solidFill>
              </a:rPr>
              <a:t>.log</a:t>
            </a:r>
            <a:r>
              <a:rPr lang="zh-TW" sz="1500">
                <a:solidFill>
                  <a:srgbClr val="073763"/>
                </a:solidFill>
              </a:rPr>
              <a:t>('myData1:',</a:t>
            </a:r>
            <a:r>
              <a:rPr lang="zh-TW" sz="1500">
                <a:solidFill>
                  <a:srgbClr val="CC0000"/>
                </a:solidFill>
              </a:rPr>
              <a:t> </a:t>
            </a:r>
            <a:r>
              <a:rPr lang="zh-TW" sz="1500"/>
              <a:t>myData</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else{</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073763"/>
                </a:solidFill>
              </a:rPr>
              <a:t>'I got no data.');</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t>myData</a:t>
            </a:r>
            <a:r>
              <a:rPr lang="zh-TW" sz="1500">
                <a:solidFill>
                  <a:srgbClr val="073763"/>
                </a:solidFill>
              </a:rPr>
              <a:t> = </a:t>
            </a:r>
            <a:r>
              <a:rPr lang="zh-TW" sz="1500"/>
              <a:t>'OK, I got some data from server now.'</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if (</a:t>
            </a:r>
            <a:r>
              <a:rPr lang="zh-TW" sz="1500"/>
              <a:t>myData</a:t>
            </a:r>
            <a:r>
              <a:rPr lang="zh-TW" sz="1500">
                <a:solidFill>
                  <a:srgbClr val="073763"/>
                </a:solidFill>
              </a:rPr>
              <a:t>)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console</a:t>
            </a:r>
            <a:r>
              <a:rPr lang="zh-TW" sz="1500">
                <a:solidFill>
                  <a:srgbClr val="660000"/>
                </a:solidFill>
              </a:rPr>
              <a:t>.log</a:t>
            </a:r>
            <a:r>
              <a:rPr lang="zh-TW" sz="1500">
                <a:solidFill>
                  <a:srgbClr val="1C4587"/>
                </a:solidFill>
              </a:rPr>
              <a:t>(</a:t>
            </a:r>
            <a:r>
              <a:rPr lang="zh-TW" sz="1500">
                <a:solidFill>
                  <a:srgbClr val="073763"/>
                </a:solidFill>
              </a:rPr>
              <a:t>'myData2:',</a:t>
            </a:r>
            <a:r>
              <a:rPr lang="zh-TW" sz="1500">
                <a:solidFill>
                  <a:srgbClr val="CC0000"/>
                </a:solidFill>
              </a:rPr>
              <a:t> </a:t>
            </a:r>
            <a:r>
              <a:rPr lang="zh-TW" sz="1500"/>
              <a:t>myData</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undefined</a:t>
            </a:r>
            <a:r>
              <a:rPr lang="zh-TW"/>
              <a:t>  </a:t>
            </a:r>
            <a:r>
              <a:rPr lang="zh-TW"/>
              <a:t>未定義</a:t>
            </a:r>
            <a:endParaRPr/>
          </a:p>
        </p:txBody>
      </p:sp>
      <p:sp>
        <p:nvSpPr>
          <p:cNvPr id="211" name="Google Shape;211;p2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從頭到尾根本沒有宣告該變數名稱</a:t>
            </a:r>
            <a:r>
              <a:rPr lang="zh-TW"/>
              <a:t>。</a:t>
            </a:r>
            <a:endParaRPr/>
          </a:p>
        </p:txBody>
      </p:sp>
      <p:sp>
        <p:nvSpPr>
          <p:cNvPr id="212" name="Google Shape;212;p29"/>
          <p:cNvSpPr/>
          <p:nvPr/>
        </p:nvSpPr>
        <p:spPr>
          <a:xfrm>
            <a:off x="447000" y="1913550"/>
            <a:ext cx="8250000" cy="13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myName = </a:t>
            </a:r>
            <a:r>
              <a:rPr lang="zh-TW" sz="2000">
                <a:solidFill>
                  <a:srgbClr val="CC0000"/>
                </a:solidFill>
              </a:rPr>
              <a:t>'</a:t>
            </a:r>
            <a:r>
              <a:rPr lang="zh-TW" sz="1500">
                <a:solidFill>
                  <a:schemeClr val="dk1"/>
                </a:solidFill>
              </a:rPr>
              <a:t>Eason</a:t>
            </a:r>
            <a:r>
              <a:rPr lang="zh-TW" sz="20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2000">
                <a:solidFill>
                  <a:srgbClr val="CC0000"/>
                </a:solidFill>
              </a:rPr>
              <a:t>'</a:t>
            </a:r>
            <a:r>
              <a:rPr lang="zh-TW" sz="1500">
                <a:solidFill>
                  <a:schemeClr val="dk1"/>
                </a:solidFill>
              </a:rPr>
              <a:t>myName:</a:t>
            </a:r>
            <a:r>
              <a:rPr lang="zh-TW" sz="2000">
                <a:solidFill>
                  <a:srgbClr val="CC0000"/>
                </a:solidFill>
              </a:rPr>
              <a:t>'</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2000">
                <a:solidFill>
                  <a:srgbClr val="CC0000"/>
                </a:solidFill>
              </a:rPr>
              <a:t>'</a:t>
            </a:r>
            <a:r>
              <a:rPr lang="zh-TW" sz="1500">
                <a:solidFill>
                  <a:schemeClr val="dk1"/>
                </a:solidFill>
              </a:rPr>
              <a:t>yourName:</a:t>
            </a:r>
            <a:r>
              <a:rPr lang="zh-TW" sz="2000">
                <a:solidFill>
                  <a:srgbClr val="CC0000"/>
                </a:solidFill>
              </a:rPr>
              <a:t>'</a:t>
            </a:r>
            <a:r>
              <a:rPr lang="zh-TW" sz="1500">
                <a:solidFill>
                  <a:srgbClr val="CC0000"/>
                </a:solidFill>
              </a:rPr>
              <a:t>, </a:t>
            </a:r>
            <a:r>
              <a:rPr lang="zh-TW" sz="1500">
                <a:solidFill>
                  <a:srgbClr val="073763"/>
                </a:solidFill>
              </a:rPr>
              <a:t>yourName);</a:t>
            </a:r>
            <a:endParaRPr sz="1500">
              <a:solidFill>
                <a:srgbClr val="07376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非 0 值 / 0 / null / </a:t>
            </a:r>
            <a:r>
              <a:rPr lang="zh-TW"/>
              <a:t>undefined  </a:t>
            </a:r>
            <a:endParaRPr/>
          </a:p>
        </p:txBody>
      </p:sp>
      <p:pic>
        <p:nvPicPr>
          <p:cNvPr id="218" name="Google Shape;218;p30"/>
          <p:cNvPicPr preferRelativeResize="0"/>
          <p:nvPr/>
        </p:nvPicPr>
        <p:blipFill>
          <a:blip r:embed="rId3">
            <a:alphaModFix/>
          </a:blip>
          <a:stretch>
            <a:fillRect/>
          </a:stretch>
        </p:blipFill>
        <p:spPr>
          <a:xfrm>
            <a:off x="1960200" y="1017725"/>
            <a:ext cx="522361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Bigint </a:t>
            </a:r>
            <a:r>
              <a:rPr lang="zh-TW"/>
              <a:t>大整數</a:t>
            </a:r>
            <a:endParaRPr/>
          </a:p>
        </p:txBody>
      </p:sp>
      <p:sp>
        <p:nvSpPr>
          <p:cNvPr id="224" name="Google Shape;224;p3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用於表示大於 2^53 的整數的功能。(ES2020 新增)</a:t>
            </a:r>
            <a:endParaRPr/>
          </a:p>
          <a:p>
            <a:pPr indent="0" lvl="0" marL="0" rtl="0" algn="l">
              <a:spcBef>
                <a:spcPts val="1200"/>
              </a:spcBef>
              <a:spcAft>
                <a:spcPts val="0"/>
              </a:spcAft>
              <a:buNone/>
            </a:pPr>
            <a:r>
              <a:rPr lang="zh-TW"/>
              <a:t>BigInt 是透過在一個數值後加上 n ，例如 10n ，或呼叫 BigInt() 所生成的。</a:t>
            </a:r>
            <a:endParaRPr/>
          </a:p>
          <a:p>
            <a:pPr indent="0" lvl="0" marL="0" rtl="0" algn="l">
              <a:spcBef>
                <a:spcPts val="1200"/>
              </a:spcBef>
              <a:spcAft>
                <a:spcPts val="0"/>
              </a:spcAft>
              <a:buNone/>
            </a:pPr>
            <a:r>
              <a:rPr lang="zh-TW"/>
              <a:t>警告： Number 和 BigInt 不能混和計算，他們必須被轉換到同一個型別。</a:t>
            </a:r>
            <a:endParaRPr/>
          </a:p>
          <a:p>
            <a:pPr indent="0" lvl="0" marL="0" rtl="0" algn="l">
              <a:spcBef>
                <a:spcPts val="1200"/>
              </a:spcBef>
              <a:spcAft>
                <a:spcPts val="1200"/>
              </a:spcAft>
              <a:buNone/>
            </a:pPr>
            <a:r>
              <a:t/>
            </a:r>
            <a:endParaRPr/>
          </a:p>
        </p:txBody>
      </p:sp>
      <p:sp>
        <p:nvSpPr>
          <p:cNvPr id="225" name="Google Shape;225;p31"/>
          <p:cNvSpPr/>
          <p:nvPr/>
        </p:nvSpPr>
        <p:spPr>
          <a:xfrm>
            <a:off x="447000" y="2613600"/>
            <a:ext cx="8250000" cy="2216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myBigInt = </a:t>
            </a:r>
            <a:r>
              <a:rPr lang="zh-TW" sz="1800">
                <a:solidFill>
                  <a:srgbClr val="252525"/>
                </a:solidFill>
              </a:rPr>
              <a:t>9007199254740991n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 </a:t>
            </a:r>
            <a:r>
              <a:rPr lang="zh-TW" sz="1500">
                <a:solidFill>
                  <a:srgbClr val="073763"/>
                </a:solidFill>
              </a:rPr>
              <a:t>myBigInt</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a:t>
            </a:r>
            <a:r>
              <a:rPr lang="zh-TW" sz="1500">
                <a:solidFill>
                  <a:srgbClr val="073763"/>
                </a:solidFill>
              </a:rPr>
              <a:t>myBigInt2</a:t>
            </a:r>
            <a:r>
              <a:rPr lang="zh-TW" sz="1500">
                <a:solidFill>
                  <a:srgbClr val="073763"/>
                </a:solidFill>
              </a:rPr>
              <a:t> = </a:t>
            </a:r>
            <a:r>
              <a:rPr lang="zh-TW" sz="1800">
                <a:solidFill>
                  <a:srgbClr val="252525"/>
                </a:solidFill>
              </a:rPr>
              <a:t>BigInt(9007199254740991)</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'myBigInt2:', </a:t>
            </a:r>
            <a:r>
              <a:rPr lang="zh-TW" sz="1500">
                <a:solidFill>
                  <a:srgbClr val="073763"/>
                </a:solidFill>
              </a:rPr>
              <a:t>myBigInt2</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myNumber =100;</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 + myNumber:', </a:t>
            </a:r>
            <a:r>
              <a:rPr lang="zh-TW" sz="1500">
                <a:solidFill>
                  <a:srgbClr val="073763"/>
                </a:solidFill>
              </a:rPr>
              <a:t>myBigInt + myNumber</a:t>
            </a:r>
            <a:r>
              <a:rPr lang="zh-TW" sz="1500">
                <a:solidFill>
                  <a:srgbClr val="073763"/>
                </a:solidFill>
              </a:rPr>
              <a:t>);</a:t>
            </a:r>
            <a:endParaRPr sz="1500">
              <a:solidFill>
                <a:srgbClr val="07376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Scripting Language</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solidFill>
                  <a:srgbClr val="252525"/>
                </a:solidFill>
              </a:rPr>
              <a:t>手稿語言（英語：Scripting language）是為了縮短傳統的「編寫、編譯、連結、執行」（edit-compile-link-run）過程而建立的電腦編程語言。早期的手稿語言經常被稱為批次處理語言或作業控制語言。一個指令碼通常是直譯執行而非編譯。指令碼語言通常都有簡單、易學、易用的特性，目的就是希望能讓程式設計師快速完成程式的編寫工作。</a:t>
            </a:r>
            <a:endParaRPr>
              <a:solidFill>
                <a:srgbClr val="252525"/>
              </a:solidFill>
            </a:endParaRPr>
          </a:p>
          <a:p>
            <a:pPr indent="0" lvl="0" marL="0" rtl="0" algn="l">
              <a:spcBef>
                <a:spcPts val="1200"/>
              </a:spcBef>
              <a:spcAft>
                <a:spcPts val="0"/>
              </a:spcAft>
              <a:buNone/>
            </a:pPr>
            <a:r>
              <a:rPr lang="zh-TW">
                <a:solidFill>
                  <a:srgbClr val="252525"/>
                </a:solidFill>
              </a:rPr>
              <a:t>一些通用動態語言，比如 Perl，從一門手稿語言發展成了更通用的程式語言，由於「直譯執行，記憶體管理，動態」等特性，它們仍被歸類為手稿語言。</a:t>
            </a:r>
            <a:endParaRPr>
              <a:solidFill>
                <a:srgbClr val="252525"/>
              </a:solidFill>
            </a:endParaRPr>
          </a:p>
          <a:p>
            <a:pPr indent="0" lvl="0" marL="0" rtl="0" algn="l">
              <a:spcBef>
                <a:spcPts val="1200"/>
              </a:spcBef>
              <a:spcAft>
                <a:spcPts val="0"/>
              </a:spcAft>
              <a:buNone/>
            </a:pPr>
            <a:r>
              <a:rPr lang="zh-TW">
                <a:solidFill>
                  <a:srgbClr val="252525"/>
                </a:solidFill>
              </a:rPr>
              <a:t>JavaScript 直到現在仍然是網頁瀏覽器內的主要程式語言，它的 ECMAScript 標準化保證了它成為流行的通用嵌入性語言。</a:t>
            </a:r>
            <a:endParaRPr>
              <a:solidFill>
                <a:srgbClr val="252525"/>
              </a:solidFill>
            </a:endParaRPr>
          </a:p>
          <a:p>
            <a:pPr indent="0" lvl="0" marL="0" rtl="0" algn="l">
              <a:spcBef>
                <a:spcPts val="1200"/>
              </a:spcBef>
              <a:spcAft>
                <a:spcPts val="1200"/>
              </a:spcAft>
              <a:buClr>
                <a:schemeClr val="dk1"/>
              </a:buClr>
              <a:buSzPts val="1100"/>
              <a:buFont typeface="Arial"/>
              <a:buNone/>
            </a:pPr>
            <a:r>
              <a:rPr lang="zh-TW" sz="1000"/>
              <a:t>[</a:t>
            </a:r>
            <a:r>
              <a:rPr lang="zh-TW" sz="1000" u="sng">
                <a:solidFill>
                  <a:schemeClr val="accent5"/>
                </a:solidFill>
                <a:hlinkClick r:id="rId3">
                  <a:extLst>
                    <a:ext uri="{A12FA001-AC4F-418D-AE19-62706E023703}">
                      <ahyp:hlinkClr val="tx"/>
                    </a:ext>
                  </a:extLst>
                </a:hlinkClick>
              </a:rPr>
              <a:t>維基百科</a:t>
            </a:r>
            <a:r>
              <a:rPr lang="zh-TW" sz="1000"/>
              <a:t>]</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 - 取值的方法</a:t>
            </a:r>
            <a:endParaRPr/>
          </a:p>
        </p:txBody>
      </p:sp>
      <p:sp>
        <p:nvSpPr>
          <p:cNvPr id="231" name="Google Shape;231;p3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當</a:t>
            </a:r>
            <a:r>
              <a:rPr lang="zh-TW" u="sng"/>
              <a:t>資料複雜</a:t>
            </a:r>
            <a:r>
              <a:rPr lang="zh-TW"/>
              <a:t>的時候，單純資料型別已經無法完整存放所有內容，我們會用 Object 這資料型別來儲存大筆資料，並且在需要的時候又可以方便呼叫資料內容來運用。</a:t>
            </a:r>
            <a:endParaRPr/>
          </a:p>
          <a:p>
            <a:pPr indent="0" lvl="0" marL="0" rtl="0" algn="l">
              <a:spcBef>
                <a:spcPts val="1200"/>
              </a:spcBef>
              <a:spcAft>
                <a:spcPts val="1200"/>
              </a:spcAft>
              <a:buNone/>
            </a:pPr>
            <a:r>
              <a:rPr lang="zh-TW"/>
              <a:t>Object 資料儲存方式是 </a:t>
            </a:r>
            <a:r>
              <a:rPr lang="zh-TW">
                <a:solidFill>
                  <a:srgbClr val="FF0000"/>
                </a:solidFill>
              </a:rPr>
              <a:t>key : value</a:t>
            </a:r>
            <a:r>
              <a:rPr lang="zh-TW"/>
              <a:t> 成雙成對放在</a:t>
            </a:r>
            <a:r>
              <a:rPr lang="zh-TW">
                <a:solidFill>
                  <a:srgbClr val="FF0000"/>
                </a:solidFill>
              </a:rPr>
              <a:t>大括號</a:t>
            </a:r>
            <a:r>
              <a:rPr lang="zh-TW"/>
              <a:t>裡面。當我需要呼叫資料時只要有 key 即可得到與他配對的 value 值。</a:t>
            </a:r>
            <a:endParaRPr/>
          </a:p>
        </p:txBody>
      </p:sp>
      <p:sp>
        <p:nvSpPr>
          <p:cNvPr id="232" name="Google Shape;232;p32"/>
          <p:cNvSpPr/>
          <p:nvPr/>
        </p:nvSpPr>
        <p:spPr>
          <a:xfrm>
            <a:off x="447000" y="2693450"/>
            <a:ext cx="8250000" cy="2153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 value1，可以呼叫 myObj 變數，並且使用中括號裡面放 key (名稱記得加引號)</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myObj[</a:t>
            </a:r>
            <a:r>
              <a:rPr lang="zh-TW" sz="1500">
                <a:solidFill>
                  <a:schemeClr val="dk1"/>
                </a:solidFill>
              </a:rPr>
              <a:t>'key1'</a:t>
            </a:r>
            <a:r>
              <a:rPr lang="zh-TW" sz="1500">
                <a:solidFill>
                  <a:srgbClr val="073763"/>
                </a:solidFill>
              </a:rPr>
              <a:t>] );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//另一種取得 value1 的方法，可以直接用「點表示法」來呼叫 Object 裡的 key</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myObj.</a:t>
            </a:r>
            <a:r>
              <a:rPr lang="zh-TW" sz="1500">
                <a:solidFill>
                  <a:schemeClr val="dk1"/>
                </a:solidFill>
              </a:rPr>
              <a:t>key1</a:t>
            </a:r>
            <a:r>
              <a:rPr lang="zh-TW" sz="1500">
                <a:solidFill>
                  <a:srgbClr val="073763"/>
                </a:solidFill>
              </a:rPr>
              <a:t> );  </a:t>
            </a:r>
            <a:endParaRPr sz="1500">
              <a:solidFill>
                <a:srgbClr val="38761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 - 中括號表示法</a:t>
            </a:r>
            <a:endParaRPr/>
          </a:p>
        </p:txBody>
      </p:sp>
      <p:sp>
        <p:nvSpPr>
          <p:cNvPr id="238" name="Google Shape;238;p3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使用中括號比較麻煩，為什麼需要這方法呢？</a:t>
            </a:r>
            <a:endParaRPr/>
          </a:p>
          <a:p>
            <a:pPr indent="0" lvl="0" marL="0" rtl="0" algn="l">
              <a:spcBef>
                <a:spcPts val="1200"/>
              </a:spcBef>
              <a:spcAft>
                <a:spcPts val="1200"/>
              </a:spcAft>
              <a:buNone/>
            </a:pPr>
            <a:r>
              <a:rPr lang="zh-TW"/>
              <a:t>有時候我們需要使用「變數」當做 key 名稱，在撰寫程式當時還不知道叫什麼，，這時</a:t>
            </a:r>
            <a:r>
              <a:rPr lang="zh-TW"/>
              <a:t>就只能使用中括號表示法才能使用變數當 key 名稱來呼叫取得 value。</a:t>
            </a:r>
            <a:endParaRPr/>
          </a:p>
        </p:txBody>
      </p:sp>
      <p:sp>
        <p:nvSpPr>
          <p:cNvPr id="239" name="Google Shape;239;p33"/>
          <p:cNvSpPr/>
          <p:nvPr/>
        </p:nvSpPr>
        <p:spPr>
          <a:xfrm>
            <a:off x="447000" y="2410375"/>
            <a:ext cx="8250000" cy="2153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a:t>
            </a:r>
            <a:r>
              <a:rPr lang="zh-TW" sz="1500">
                <a:solidFill>
                  <a:srgbClr val="38761D"/>
                </a:solidFill>
              </a:rPr>
              <a:t>對應</a:t>
            </a:r>
            <a:r>
              <a:rPr lang="zh-TW" sz="1500">
                <a:solidFill>
                  <a:srgbClr val="38761D"/>
                </a:solidFill>
              </a:rPr>
              <a:t> value，但</a:t>
            </a:r>
            <a:r>
              <a:rPr lang="zh-TW" sz="1500">
                <a:solidFill>
                  <a:srgbClr val="38761D"/>
                </a:solidFill>
              </a:rPr>
              <a:t>我還不知道 key 的名稱，他可能是從伺服器來的某一筆字串資料。</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keyFromServer = </a:t>
            </a:r>
            <a:r>
              <a:rPr lang="zh-TW" sz="1500">
                <a:solidFill>
                  <a:schemeClr val="dk1"/>
                </a:solidFill>
              </a:rPr>
              <a:t>'key1';</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//取得 key 之後，再去問 myObj 有沒有對應的 value，如果有就印出來</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38761D"/>
                </a:solidFill>
              </a:rPr>
              <a:t>//注意：這邊使用的是變數，而非剛剛的字串，所以中括號裡面沒有引號</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073763"/>
                </a:solidFill>
              </a:rPr>
              <a:t>('value1:',</a:t>
            </a:r>
            <a:r>
              <a:rPr lang="zh-TW" sz="1500">
                <a:solidFill>
                  <a:srgbClr val="CC0000"/>
                </a:solidFill>
              </a:rPr>
              <a:t> </a:t>
            </a:r>
            <a:r>
              <a:rPr lang="zh-TW" sz="1500">
                <a:solidFill>
                  <a:srgbClr val="073763"/>
                </a:solidFill>
              </a:rPr>
              <a:t>myObj[</a:t>
            </a:r>
            <a:r>
              <a:rPr lang="zh-TW" sz="1500">
                <a:solidFill>
                  <a:srgbClr val="FF0000"/>
                </a:solidFill>
              </a:rPr>
              <a:t>keyFromServer</a:t>
            </a:r>
            <a:r>
              <a:rPr lang="zh-TW" sz="1500">
                <a:solidFill>
                  <a:srgbClr val="073763"/>
                </a:solidFill>
              </a:rPr>
              <a:t>] );  </a:t>
            </a:r>
            <a:endParaRPr sz="1500">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物件新增</a:t>
            </a:r>
            <a:endParaRPr/>
          </a:p>
        </p:txBody>
      </p:sp>
      <p:sp>
        <p:nvSpPr>
          <p:cNvPr id="245" name="Google Shape;245;p3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新增</a:t>
            </a:r>
            <a:r>
              <a:rPr lang="zh-TW"/>
              <a:t>一個 key : value …</a:t>
            </a:r>
            <a:endParaRPr/>
          </a:p>
        </p:txBody>
      </p:sp>
      <p:sp>
        <p:nvSpPr>
          <p:cNvPr id="246" name="Google Shape;246;p34"/>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//如果我想修改 value1，我可以在左邊直接呼叫它，並且等於右邊賦予新值即可。</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741B47"/>
                </a:solidFill>
              </a:rPr>
              <a:t>myObj</a:t>
            </a:r>
            <a:r>
              <a:rPr lang="zh-TW" sz="1500">
                <a:solidFill>
                  <a:srgbClr val="073763"/>
                </a:solidFill>
              </a:rPr>
              <a:t>.</a:t>
            </a:r>
            <a:r>
              <a:rPr lang="zh-TW" sz="1500">
                <a:solidFill>
                  <a:schemeClr val="dk1"/>
                </a:solidFill>
              </a:rPr>
              <a:t>key4</a:t>
            </a:r>
            <a:r>
              <a:rPr lang="zh-TW" sz="1500">
                <a:solidFill>
                  <a:srgbClr val="073763"/>
                </a:solidFill>
              </a:rPr>
              <a:t> = </a:t>
            </a:r>
            <a:r>
              <a:rPr lang="zh-TW" sz="1500">
                <a:solidFill>
                  <a:schemeClr val="dk1"/>
                </a:solidFill>
              </a:rPr>
              <a:t>'</a:t>
            </a:r>
            <a:r>
              <a:rPr lang="zh-TW" sz="1500">
                <a:solidFill>
                  <a:schemeClr val="dk1"/>
                </a:solidFill>
              </a:rPr>
              <a:t>value4';</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073763"/>
                </a:solidFill>
              </a:rPr>
              <a:t>('myObj:',</a:t>
            </a:r>
            <a:r>
              <a:rPr lang="zh-TW" sz="1500">
                <a:solidFill>
                  <a:srgbClr val="CC0000"/>
                </a:solidFill>
              </a:rPr>
              <a:t> </a:t>
            </a:r>
            <a:r>
              <a:rPr lang="zh-TW" sz="1500">
                <a:solidFill>
                  <a:srgbClr val="741B47"/>
                </a:solidFill>
              </a:rPr>
              <a:t>myObj</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物件修改</a:t>
            </a:r>
            <a:endParaRPr/>
          </a:p>
        </p:txBody>
      </p:sp>
      <p:sp>
        <p:nvSpPr>
          <p:cNvPr id="252" name="Google Shape;252;p3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如果今天想修改其中一個 key …</a:t>
            </a:r>
            <a:endParaRPr/>
          </a:p>
        </p:txBody>
      </p:sp>
      <p:sp>
        <p:nvSpPr>
          <p:cNvPr id="253" name="Google Shape;253;p35"/>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//如果我想修改 value1，我可以在左邊直接呼叫它，並且等於右邊賦予新值即可。</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myObj.</a:t>
            </a:r>
            <a:r>
              <a:rPr lang="zh-TW" sz="1500">
                <a:solidFill>
                  <a:schemeClr val="dk1"/>
                </a:solidFill>
              </a:rPr>
              <a:t>key1</a:t>
            </a:r>
            <a:r>
              <a:rPr lang="zh-TW" sz="1500">
                <a:solidFill>
                  <a:srgbClr val="073763"/>
                </a:solidFill>
              </a:rPr>
              <a:t> = </a:t>
            </a:r>
            <a:r>
              <a:rPr lang="zh-TW" sz="1500">
                <a:solidFill>
                  <a:schemeClr val="dk1"/>
                </a:solidFill>
              </a:rPr>
              <a:t>'New value1';</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myObj</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物件</a:t>
            </a:r>
            <a:r>
              <a:rPr lang="zh-TW"/>
              <a:t>刪除</a:t>
            </a:r>
            <a:endParaRPr/>
          </a:p>
        </p:txBody>
      </p:sp>
      <p:sp>
        <p:nvSpPr>
          <p:cNvPr id="259" name="Google Shape;259;p3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刪除</a:t>
            </a:r>
            <a:r>
              <a:rPr lang="zh-TW"/>
              <a:t>其中一個 value …</a:t>
            </a:r>
            <a:endParaRPr/>
          </a:p>
        </p:txBody>
      </p:sp>
      <p:sp>
        <p:nvSpPr>
          <p:cNvPr id="260" name="Google Shape;260;p36"/>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刪除</a:t>
            </a:r>
            <a:r>
              <a:rPr lang="zh-TW" sz="1500">
                <a:solidFill>
                  <a:srgbClr val="38761D"/>
                </a:solidFill>
              </a:rPr>
              <a:t> key1，我可以</a:t>
            </a:r>
            <a:r>
              <a:rPr lang="zh-TW" sz="1500">
                <a:solidFill>
                  <a:srgbClr val="38761D"/>
                </a:solidFill>
              </a:rPr>
              <a:t>使用 delete 指令即可</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chemeClr val="dk1"/>
                </a:solidFill>
              </a:rPr>
              <a:t>delete </a:t>
            </a:r>
            <a:r>
              <a:rPr lang="zh-TW" sz="1500">
                <a:solidFill>
                  <a:srgbClr val="073763"/>
                </a:solidFill>
              </a:rPr>
              <a:t>myObj</a:t>
            </a:r>
            <a:r>
              <a:rPr lang="zh-TW" sz="1500">
                <a:solidFill>
                  <a:schemeClr val="dk1"/>
                </a:solidFill>
              </a:rPr>
              <a:t>.key1;</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myObj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物件資料</a:t>
            </a:r>
            <a:endParaRPr/>
          </a:p>
        </p:txBody>
      </p:sp>
      <p:sp>
        <p:nvSpPr>
          <p:cNvPr id="266" name="Google Shape;266;p3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如果今天想列出</a:t>
            </a:r>
            <a:r>
              <a:rPr lang="zh-TW"/>
              <a:t>所有的 key 或</a:t>
            </a:r>
            <a:r>
              <a:rPr lang="zh-TW"/>
              <a:t> value …</a:t>
            </a:r>
            <a:endParaRPr/>
          </a:p>
          <a:p>
            <a:pPr indent="0" lvl="0" marL="0" rtl="0" algn="l">
              <a:lnSpc>
                <a:spcPct val="100000"/>
              </a:lnSpc>
              <a:spcBef>
                <a:spcPts val="1200"/>
              </a:spcBef>
              <a:spcAft>
                <a:spcPts val="0"/>
              </a:spcAft>
              <a:buClr>
                <a:schemeClr val="dk1"/>
              </a:buClr>
              <a:buSzPts val="1100"/>
              <a:buFont typeface="Arial"/>
              <a:buNone/>
            </a:pPr>
            <a:r>
              <a:t/>
            </a:r>
            <a:endParaRPr sz="1500">
              <a:solidFill>
                <a:srgbClr val="073763"/>
              </a:solidFill>
            </a:endParaRPr>
          </a:p>
        </p:txBody>
      </p:sp>
      <p:sp>
        <p:nvSpPr>
          <p:cNvPr id="267" name="Google Shape;267;p37"/>
          <p:cNvSpPr/>
          <p:nvPr/>
        </p:nvSpPr>
        <p:spPr>
          <a:xfrm>
            <a:off x="447000" y="2379375"/>
            <a:ext cx="8250000" cy="2402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a:t>
            </a:r>
            <a:r>
              <a:rPr lang="zh-TW" sz="1500">
                <a:solidFill>
                  <a:srgbClr val="38761D"/>
                </a:solidFill>
              </a:rPr>
              <a:t>想拿到所有的 keys values，可以使用物件原型 Object 裡的 keys, values 方法來取得</a:t>
            </a:r>
            <a:r>
              <a:rPr lang="zh-TW" sz="1500">
                <a:solidFill>
                  <a:srgbClr val="38761D"/>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keys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values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//物件原型裡還有另一個方法更厲害，可以一次同時取得 keys &amp; values。</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//如果我想知道 Object 裡的資料有幾筆，可以再加上 .length 取得長度。</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(myObj).length); </a:t>
            </a:r>
            <a:endParaRPr sz="1500">
              <a:solidFill>
                <a:srgbClr val="38761D"/>
              </a:solidFill>
            </a:endParaRPr>
          </a:p>
        </p:txBody>
      </p:sp>
      <p:sp>
        <p:nvSpPr>
          <p:cNvPr id="268" name="Google Shape;268;p37"/>
          <p:cNvSpPr txBox="1"/>
          <p:nvPr/>
        </p:nvSpPr>
        <p:spPr>
          <a:xfrm>
            <a:off x="447000" y="1713150"/>
            <a:ext cx="331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rgbClr val="0000FF"/>
                </a:solidFill>
              </a:rPr>
              <a:t>Object</a:t>
            </a:r>
            <a:r>
              <a:rPr lang="zh-TW" sz="1500">
                <a:solidFill>
                  <a:srgbClr val="073763"/>
                </a:solidFill>
              </a:rPr>
              <a:t>.</a:t>
            </a:r>
            <a:r>
              <a:rPr lang="zh-TW" sz="1500">
                <a:solidFill>
                  <a:srgbClr val="990000"/>
                </a:solidFill>
              </a:rPr>
              <a:t>values</a:t>
            </a:r>
            <a:r>
              <a:rPr lang="zh-TW" sz="1500">
                <a:solidFill>
                  <a:srgbClr val="073763"/>
                </a:solidFill>
              </a:rPr>
              <a:t>() ES2017(ES8)</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 ES2017(ES8)</a:t>
            </a:r>
            <a:endParaRPr sz="1500">
              <a:solidFill>
                <a:srgbClr val="073763"/>
              </a:solidFill>
            </a:endParaRPr>
          </a:p>
        </p:txBody>
      </p:sp>
      <p:sp>
        <p:nvSpPr>
          <p:cNvPr id="269" name="Google Shape;269;p37"/>
          <p:cNvSpPr txBox="1"/>
          <p:nvPr/>
        </p:nvSpPr>
        <p:spPr>
          <a:xfrm>
            <a:off x="447000" y="1439088"/>
            <a:ext cx="331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sz="1500">
                <a:solidFill>
                  <a:srgbClr val="0000FF"/>
                </a:solidFill>
              </a:rPr>
              <a:t>Object</a:t>
            </a:r>
            <a:r>
              <a:rPr lang="zh-TW" sz="1500">
                <a:solidFill>
                  <a:srgbClr val="073763"/>
                </a:solidFill>
              </a:rPr>
              <a:t>.</a:t>
            </a:r>
            <a:r>
              <a:rPr lang="zh-TW" sz="1500">
                <a:solidFill>
                  <a:srgbClr val="990000"/>
                </a:solidFill>
              </a:rPr>
              <a:t>keys</a:t>
            </a:r>
            <a:r>
              <a:rPr lang="zh-TW" sz="1500">
                <a:solidFill>
                  <a:srgbClr val="073763"/>
                </a:solidFill>
              </a:rPr>
              <a:t>() ES5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75" name="Google Shape;275;p3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來一點...麥當勞？</a:t>
            </a:r>
            <a:endParaRPr sz="1500">
              <a:solidFill>
                <a:srgbClr val="073763"/>
              </a:solidFill>
            </a:endParaRPr>
          </a:p>
        </p:txBody>
      </p:sp>
      <p:sp>
        <p:nvSpPr>
          <p:cNvPr id="276" name="Google Shape;276;p38"/>
          <p:cNvSpPr/>
          <p:nvPr/>
        </p:nvSpPr>
        <p:spPr>
          <a:xfrm>
            <a:off x="447000" y="1311025"/>
            <a:ext cx="8250000" cy="3701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"mainMeal"</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1號餐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2號餐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3號餐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"sideMeal"</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A</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B</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C</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"result"</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主餐你點的是：</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"mainMealResult"</a:t>
            </a:r>
            <a:r>
              <a:rPr lang="zh-TW" sz="1000">
                <a:solidFill>
                  <a:srgbClr val="800000"/>
                </a:solidFill>
                <a:latin typeface="Courier New"/>
                <a:ea typeface="Courier New"/>
                <a:cs typeface="Courier New"/>
                <a:sym typeface="Courier New"/>
              </a:rPr>
              <a:t>&gt;&lt;/span&gt;</a:t>
            </a: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副餐你點的是：</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"sideMealResult"</a:t>
            </a:r>
            <a:r>
              <a:rPr lang="zh-TW" sz="1000">
                <a:solidFill>
                  <a:srgbClr val="800000"/>
                </a:solidFill>
                <a:latin typeface="Courier New"/>
                <a:ea typeface="Courier New"/>
                <a:cs typeface="Courier New"/>
                <a:sym typeface="Courier New"/>
              </a:rPr>
              <a:t>&gt;&lt;/span&gt;&lt;/p&gt;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總價格：</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"totalPrice"</a:t>
            </a:r>
            <a:r>
              <a:rPr lang="zh-TW" sz="1000">
                <a:solidFill>
                  <a:srgbClr val="800000"/>
                </a:solidFill>
                <a:latin typeface="Courier New"/>
                <a:ea typeface="Courier New"/>
                <a:cs typeface="Courier New"/>
                <a:sym typeface="Courier New"/>
              </a:rPr>
              <a:t>&gt;&lt;/span&gt;&lt;/p&gt;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D3AF86"/>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82" name="Google Shape;282;p39"/>
          <p:cNvSpPr/>
          <p:nvPr/>
        </p:nvSpPr>
        <p:spPr>
          <a:xfrm>
            <a:off x="447000" y="1269325"/>
            <a:ext cx="8250000" cy="37299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&lt;script&gt;</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 = { </a:t>
            </a:r>
            <a:r>
              <a:rPr lang="zh-TW" sz="1000">
                <a:solidFill>
                  <a:srgbClr val="A31515"/>
                </a:solidFill>
                <a:latin typeface="Courier New"/>
                <a:ea typeface="Courier New"/>
                <a:cs typeface="Courier New"/>
                <a:sym typeface="Courier New"/>
              </a:rPr>
              <a:t>'1號餐'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'大麥克'</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72</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'2號餐'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'雙層牛肉吉事堡'</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62</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'3號餐'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'嫩煎雞腿堡'</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82</a:t>
            </a:r>
            <a:r>
              <a:rPr lang="zh-TW"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 = { </a:t>
            </a:r>
            <a:r>
              <a:rPr lang="zh-TW" sz="1000">
                <a:solidFill>
                  <a:srgbClr val="A31515"/>
                </a:solidFill>
                <a:latin typeface="Courier New"/>
                <a:ea typeface="Courier New"/>
                <a:cs typeface="Courier New"/>
                <a:sym typeface="Courier New"/>
              </a:rPr>
              <a:t>'A'</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'中薯+飲料'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55</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'B'</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'冰旋風+飲料'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85</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'C'</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'麥克雞塊+薯條+飲料'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100</a:t>
            </a:r>
            <a:r>
              <a:rPr lang="zh-TW"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let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98658"/>
                </a:solidFill>
                <a:latin typeface="Courier New"/>
                <a:ea typeface="Courier New"/>
                <a:cs typeface="Courier New"/>
                <a:sym typeface="Courier New"/>
              </a:rPr>
              <a:t>0</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let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 = </a:t>
            </a:r>
            <a:r>
              <a:rPr lang="zh-TW" sz="1000">
                <a:solidFill>
                  <a:srgbClr val="098658"/>
                </a:solidFill>
                <a:latin typeface="Courier New"/>
                <a:ea typeface="Courier New"/>
                <a:cs typeface="Courier New"/>
                <a:sym typeface="Courier New"/>
              </a:rPr>
              <a:t>0</a:t>
            </a:r>
            <a:r>
              <a:rPr lang="zh-TW" sz="1000">
                <a:solidFill>
                  <a:schemeClr val="dk1"/>
                </a:solidFill>
                <a:latin typeface="Courier New"/>
                <a:ea typeface="Courier New"/>
                <a:cs typeface="Courier New"/>
                <a:sym typeface="Courier New"/>
              </a:rPr>
              <a: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&lt;/script&gt;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83" name="Google Shape;283;p39"/>
          <p:cNvSpPr txBox="1"/>
          <p:nvPr>
            <p:ph idx="1" type="body"/>
          </p:nvPr>
        </p:nvSpPr>
        <p:spPr>
          <a:xfrm>
            <a:off x="311700" y="863550"/>
            <a:ext cx="8520600" cy="40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TW"/>
              <a:t>先準備資料的部份</a:t>
            </a:r>
            <a:endParaRPr sz="1500">
              <a:solidFill>
                <a:srgbClr val="07376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89" name="Google Shape;289;p40"/>
          <p:cNvSpPr/>
          <p:nvPr/>
        </p:nvSpPr>
        <p:spPr>
          <a:xfrm>
            <a:off x="420500" y="1331175"/>
            <a:ext cx="8250000" cy="34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70C1"/>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addEventListener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'click'</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function</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event</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'event 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'data:'</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name</a:t>
            </a:r>
            <a:r>
              <a:rPr lang="zh-TW" sz="1000">
                <a:solidFill>
                  <a:srgbClr val="A31515"/>
                </a:solidFill>
                <a:latin typeface="Courier New"/>
                <a:ea typeface="Courier New"/>
                <a:cs typeface="Courier New"/>
                <a:sym typeface="Courier New"/>
              </a:rPr>
              <a:t>}, 價格：${</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rgbClr val="A31515"/>
                </a:solidFill>
                <a:latin typeface="Courier New"/>
                <a:ea typeface="Courier New"/>
                <a:cs typeface="Courier New"/>
                <a:sym typeface="Courier New"/>
              </a:rPr>
              <a: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90" name="Google Shape;290;p4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主餐的功能邏輯</a:t>
            </a:r>
            <a:endParaRPr sz="1500">
              <a:solidFill>
                <a:srgbClr val="07376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96" name="Google Shape;296;p41"/>
          <p:cNvSpPr/>
          <p:nvPr/>
        </p:nvSpPr>
        <p:spPr>
          <a:xfrm>
            <a:off x="420500" y="1331175"/>
            <a:ext cx="8250000" cy="34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70C1"/>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addEventListener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'click'</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function</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event</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'event 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'data:'</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name</a:t>
            </a:r>
            <a:r>
              <a:rPr lang="zh-TW" sz="1000">
                <a:solidFill>
                  <a:srgbClr val="A31515"/>
                </a:solidFill>
                <a:latin typeface="Courier New"/>
                <a:ea typeface="Courier New"/>
                <a:cs typeface="Courier New"/>
                <a:sym typeface="Courier New"/>
              </a:rPr>
              <a:t>}, 價格：${</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rgbClr val="A31515"/>
                </a:solidFill>
                <a:latin typeface="Courier New"/>
                <a:ea typeface="Courier New"/>
                <a:cs typeface="Courier New"/>
                <a:sym typeface="Courier New"/>
              </a:rPr>
              <a: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70C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97" name="Google Shape;297;p4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副餐</a:t>
            </a:r>
            <a:r>
              <a:rPr lang="zh-TW"/>
              <a:t>的功能邏輯</a:t>
            </a:r>
            <a:endParaRPr sz="1500">
              <a:solidFill>
                <a:srgbClr val="07376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r>
              <a:rPr lang="zh-TW"/>
              <a:t>誕生由來</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zh-TW">
                <a:solidFill>
                  <a:srgbClr val="252525"/>
                </a:solidFill>
              </a:rPr>
              <a:t>1994 年，Mosaic 的主要開發人員創立了 Netscape 公司，該公司的目標是取代 NCSA Mosaic 成為世界第一的網頁瀏覽器。在四個月內，已經佔據了四分之三的瀏覽器市場，並成為 1990 年代網際網路的主要瀏覽器。</a:t>
            </a:r>
            <a:endParaRPr>
              <a:solidFill>
                <a:srgbClr val="252525"/>
              </a:solidFill>
            </a:endParaRPr>
          </a:p>
          <a:p>
            <a:pPr indent="0" lvl="0" marL="0" rtl="0" algn="l">
              <a:spcBef>
                <a:spcPts val="1200"/>
              </a:spcBef>
              <a:spcAft>
                <a:spcPts val="0"/>
              </a:spcAft>
              <a:buNone/>
            </a:pPr>
            <a:r>
              <a:rPr lang="zh-TW">
                <a:solidFill>
                  <a:srgbClr val="252525"/>
                </a:solidFill>
              </a:rPr>
              <a:t>網景預見到網路需要變得更動態。公司的創始人馬克·安德森認為 HTML 需要一種語言，讓網頁設計師和兼職程式設計師可以很容易地使用它來組裝圖片和外掛程式之類的元件，且程式碼可以直接編寫在網頁標記中。 </a:t>
            </a:r>
            <a:endParaRPr>
              <a:solidFill>
                <a:srgbClr val="252525"/>
              </a:solidFill>
            </a:endParaRPr>
          </a:p>
          <a:p>
            <a:pPr indent="0" lvl="0" marL="0" rtl="0" algn="l">
              <a:spcBef>
                <a:spcPts val="1200"/>
              </a:spcBef>
              <a:spcAft>
                <a:spcPts val="0"/>
              </a:spcAft>
              <a:buNone/>
            </a:pPr>
            <a:r>
              <a:rPr lang="zh-TW">
                <a:solidFill>
                  <a:srgbClr val="252525"/>
                </a:solidFill>
              </a:rPr>
              <a:t>1995 年網景跟昇陽合作，計劃在 Netscape Navigator 中支援 Java，這時網景內部產生激烈的爭論，後來網景決定發明一種與 Java 搭配使用並且語法上類似的輔助手稿語言。這個決策導致排除了採用現有的語言，例如 Perl、Python、Tcl 和 Scheme。為了在其他競爭提案中捍衛 JavaScript 這個想法，公司需要有一個可以運作的原型。艾克在1995年5月僅花了</a:t>
            </a:r>
            <a:r>
              <a:rPr lang="zh-TW" u="sng">
                <a:solidFill>
                  <a:srgbClr val="252525"/>
                </a:solidFill>
              </a:rPr>
              <a:t>十天</a:t>
            </a:r>
            <a:r>
              <a:rPr lang="zh-TW">
                <a:solidFill>
                  <a:srgbClr val="252525"/>
                </a:solidFill>
              </a:rPr>
              <a:t>時間就把原型設計出來了。 最初命名為Mocha，1995年9月在 Netscape Navigator 2.0 的 Beta 版中改名為 LiveScript，同年12月，Netscape Navigator 2.0 Beta 3 時被重新命名為JavaScript。當時網景公司與昇陽電腦公司組成的開發聯盟為了讓這門語言搭上 Java 這個程式語言「熱詞」，因此將其臨時改名為 JavaScript，日後這成為大眾對這門語言有諸多誤解的原因之一。</a:t>
            </a:r>
            <a:endParaRPr>
              <a:solidFill>
                <a:srgbClr val="252525"/>
              </a:solidFill>
            </a:endParaRPr>
          </a:p>
          <a:p>
            <a:pPr indent="0" lvl="0" marL="0" rtl="0" algn="l">
              <a:spcBef>
                <a:spcPts val="1200"/>
              </a:spcBef>
              <a:spcAft>
                <a:spcPts val="1200"/>
              </a:spcAft>
              <a:buNone/>
            </a:pPr>
            <a:r>
              <a:rPr lang="zh-TW" sz="1250"/>
              <a:t>[</a:t>
            </a:r>
            <a:r>
              <a:rPr lang="zh-TW" sz="1250" u="sng">
                <a:solidFill>
                  <a:schemeClr val="hlink"/>
                </a:solidFill>
                <a:hlinkClick r:id="rId3"/>
              </a:rPr>
              <a:t>維基百科</a:t>
            </a:r>
            <a:r>
              <a:rPr lang="zh-TW" sz="1250"/>
              <a:t>]</a:t>
            </a:r>
            <a:endParaRPr sz="12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陣列</a:t>
            </a:r>
            <a:endParaRPr/>
          </a:p>
        </p:txBody>
      </p:sp>
      <p:sp>
        <p:nvSpPr>
          <p:cNvPr id="303" name="Google Shape;303;p4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Array 陣列，是使用</a:t>
            </a:r>
            <a:r>
              <a:rPr lang="zh-TW">
                <a:solidFill>
                  <a:srgbClr val="FF0000"/>
                </a:solidFill>
              </a:rPr>
              <a:t>中括號</a:t>
            </a:r>
            <a:r>
              <a:rPr lang="zh-TW"/>
              <a:t>、並按</a:t>
            </a:r>
            <a:r>
              <a:rPr lang="zh-TW">
                <a:solidFill>
                  <a:srgbClr val="FF0000"/>
                </a:solidFill>
              </a:rPr>
              <a:t>順序</a:t>
            </a:r>
            <a:r>
              <a:rPr lang="zh-TW"/>
              <a:t>來存放或讀取資料，類似列表(list) 的物件(Object)，它們的原型(Prototype) 擁有方法(methods) 來執行遍歷和或修改。</a:t>
            </a:r>
            <a:endParaRPr/>
          </a:p>
        </p:txBody>
      </p:sp>
      <p:sp>
        <p:nvSpPr>
          <p:cNvPr id="304" name="Google Shape;304;p42"/>
          <p:cNvSpPr/>
          <p:nvPr/>
        </p:nvSpPr>
        <p:spPr>
          <a:xfrm>
            <a:off x="447000" y="2327675"/>
            <a:ext cx="8250000" cy="2247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a:t>
            </a:r>
            <a:r>
              <a:rPr lang="zh-TW" sz="1500">
                <a:solidFill>
                  <a:schemeClr val="dk1"/>
                </a:solidFill>
              </a:rPr>
              <a:t> 'My value1', '</a:t>
            </a:r>
            <a:r>
              <a:rPr lang="zh-TW" sz="1500">
                <a:solidFill>
                  <a:schemeClr val="dk1"/>
                </a:solidFill>
              </a:rPr>
              <a:t>My </a:t>
            </a:r>
            <a:r>
              <a:rPr lang="zh-TW" sz="1500">
                <a:solidFill>
                  <a:schemeClr val="dk1"/>
                </a:solidFill>
              </a:rPr>
              <a:t>value2', '</a:t>
            </a:r>
            <a:r>
              <a:rPr lang="zh-TW" sz="1500">
                <a:solidFill>
                  <a:schemeClr val="dk1"/>
                </a:solidFill>
              </a:rPr>
              <a:t>My </a:t>
            </a:r>
            <a:r>
              <a:rPr lang="zh-TW" sz="1500">
                <a:solidFill>
                  <a:schemeClr val="dk1"/>
                </a:solidFill>
              </a:rPr>
              <a:t>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//如果我想取得對應 value1，</a:t>
            </a:r>
            <a:r>
              <a:rPr lang="zh-TW" sz="1500">
                <a:solidFill>
                  <a:srgbClr val="38761D"/>
                </a:solidFill>
              </a:rPr>
              <a:t>我只需要用中括號+索引值(index)，index 是從 0 開始計算 </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myArray[0] );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'value2:', </a:t>
            </a:r>
            <a:r>
              <a:rPr lang="zh-TW" sz="1500">
                <a:solidFill>
                  <a:srgbClr val="073763"/>
                </a:solidFill>
              </a:rPr>
              <a:t>myArray[1] ); </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'value3:', </a:t>
            </a:r>
            <a:r>
              <a:rPr lang="zh-TW" sz="1500">
                <a:solidFill>
                  <a:srgbClr val="073763"/>
                </a:solidFill>
              </a:rPr>
              <a:t>myArray[2] );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//如果我想取得陣列長度，就是使用 .length 方法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'陣列長度:', </a:t>
            </a:r>
            <a:r>
              <a:rPr lang="zh-TW" sz="1500">
                <a:solidFill>
                  <a:srgbClr val="073763"/>
                </a:solidFill>
              </a:rPr>
              <a:t>myArray.length); </a:t>
            </a:r>
            <a:endParaRPr sz="1500">
              <a:solidFill>
                <a:srgbClr val="38761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新增</a:t>
            </a:r>
            <a:endParaRPr/>
          </a:p>
        </p:txBody>
      </p:sp>
      <p:sp>
        <p:nvSpPr>
          <p:cNvPr id="310" name="Google Shape;310;p4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新增</a:t>
            </a:r>
            <a:r>
              <a:rPr lang="zh-TW"/>
              <a:t>一個 value …</a:t>
            </a:r>
            <a:endParaRPr/>
          </a:p>
        </p:txBody>
      </p:sp>
      <p:sp>
        <p:nvSpPr>
          <p:cNvPr id="311" name="Google Shape;311;p43"/>
          <p:cNvSpPr/>
          <p:nvPr/>
        </p:nvSpPr>
        <p:spPr>
          <a:xfrm>
            <a:off x="447000" y="2327675"/>
            <a:ext cx="8250000" cy="24426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 'My value1', 'My value2', 'My 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新增</a:t>
            </a:r>
            <a:r>
              <a:rPr lang="zh-TW" sz="1500">
                <a:solidFill>
                  <a:srgbClr val="38761D"/>
                </a:solidFill>
              </a:rPr>
              <a:t> value4，我可以</a:t>
            </a:r>
            <a:r>
              <a:rPr lang="zh-TW" sz="1500">
                <a:solidFill>
                  <a:srgbClr val="38761D"/>
                </a:solidFill>
              </a:rPr>
              <a:t>使用陣列的 push 方法</a:t>
            </a:r>
            <a:r>
              <a:rPr lang="zh-TW" sz="1500">
                <a:solidFill>
                  <a:srgbClr val="38761D"/>
                </a:solidFill>
              </a:rPr>
              <a:t>，</a:t>
            </a:r>
            <a:r>
              <a:rPr lang="zh-TW" sz="1500">
                <a:solidFill>
                  <a:srgbClr val="38761D"/>
                </a:solidFill>
              </a:rPr>
              <a:t>把值加進去</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myArray.push(</a:t>
            </a:r>
            <a:r>
              <a:rPr lang="zh-TW" sz="1500">
                <a:solidFill>
                  <a:schemeClr val="dk1"/>
                </a:solidFill>
              </a:rPr>
              <a:t>'value4'</a:t>
            </a:r>
            <a:r>
              <a:rPr lang="zh-TW" sz="1500">
                <a:solidFill>
                  <a:srgbClr val="073763"/>
                </a:solidFill>
              </a:rPr>
              <a:t>)</a:t>
            </a:r>
            <a:r>
              <a:rPr lang="zh-TW" sz="1500">
                <a:solidFill>
                  <a:schemeClr val="dk1"/>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//當然也可以直接用中括號+索引值的方式去新增，但要小心 index 錯誤可能會產生 bug 問題。</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myArray[6] = </a:t>
            </a:r>
            <a:r>
              <a:rPr lang="zh-TW" sz="1500">
                <a:solidFill>
                  <a:schemeClr val="dk1"/>
                </a:solidFill>
              </a:rPr>
              <a:t>'value5';</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'陣列長度:', </a:t>
            </a:r>
            <a:r>
              <a:rPr lang="zh-TW" sz="1500">
                <a:solidFill>
                  <a:srgbClr val="073763"/>
                </a:solidFill>
              </a:rPr>
              <a:t>myArray.length); </a:t>
            </a:r>
            <a:endParaRPr sz="1500">
              <a:solidFill>
                <a:srgbClr val="07376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修改</a:t>
            </a:r>
            <a:endParaRPr/>
          </a:p>
        </p:txBody>
      </p:sp>
      <p:sp>
        <p:nvSpPr>
          <p:cNvPr id="317" name="Google Shape;317;p4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如果今天想修改其中一個 value …</a:t>
            </a:r>
            <a:endParaRPr/>
          </a:p>
        </p:txBody>
      </p:sp>
      <p:sp>
        <p:nvSpPr>
          <p:cNvPr id="318" name="Google Shape;318;p44"/>
          <p:cNvSpPr/>
          <p:nvPr/>
        </p:nvSpPr>
        <p:spPr>
          <a:xfrm>
            <a:off x="447000" y="2327675"/>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 'My value1', 'My value2', 'My 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修改</a:t>
            </a:r>
            <a:r>
              <a:rPr lang="zh-TW" sz="1500">
                <a:solidFill>
                  <a:srgbClr val="38761D"/>
                </a:solidFill>
              </a:rPr>
              <a:t> value1，我</a:t>
            </a:r>
            <a:r>
              <a:rPr lang="zh-TW" sz="1500">
                <a:solidFill>
                  <a:srgbClr val="38761D"/>
                </a:solidFill>
              </a:rPr>
              <a:t>可以在左邊直接呼叫它，並且等於右邊賦予新值即可</a:t>
            </a:r>
            <a:r>
              <a:rPr lang="zh-TW" sz="1500">
                <a:solidFill>
                  <a:srgbClr val="38761D"/>
                </a:solidFill>
              </a:rPr>
              <a:t>。</a:t>
            </a:r>
            <a:endParaRPr sz="1500">
              <a:solidFill>
                <a:srgbClr val="38761D"/>
              </a:solidFill>
            </a:endParaRPr>
          </a:p>
          <a:p>
            <a:pPr indent="0" lvl="0" marL="0" rtl="0" algn="l">
              <a:lnSpc>
                <a:spcPct val="135714"/>
              </a:lnSpc>
              <a:spcBef>
                <a:spcPts val="0"/>
              </a:spcBef>
              <a:spcAft>
                <a:spcPts val="0"/>
              </a:spcAft>
              <a:buClr>
                <a:schemeClr val="dk1"/>
              </a:buClr>
              <a:buSzPts val="1100"/>
              <a:buFont typeface="Arial"/>
              <a:buNone/>
            </a:pPr>
            <a:r>
              <a:rPr lang="zh-TW" sz="1050">
                <a:solidFill>
                  <a:srgbClr val="CE9178"/>
                </a:solidFill>
                <a:highlight>
                  <a:schemeClr val="dk1"/>
                </a:highlight>
                <a:latin typeface="Courier New"/>
                <a:ea typeface="Courier New"/>
                <a:cs typeface="Courier New"/>
                <a:sym typeface="Courier New"/>
              </a:rPr>
              <a:t>/data</a:t>
            </a:r>
            <a:endParaRPr sz="1050">
              <a:solidFill>
                <a:srgbClr val="CE9178"/>
              </a:solidFill>
              <a:highlight>
                <a:schemeClr val="dk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24" name="Google Shape;324;p4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製作行政區查詢系統</a:t>
            </a:r>
            <a:endParaRPr sz="1500">
              <a:solidFill>
                <a:srgbClr val="073763"/>
              </a:solidFill>
            </a:endParaRPr>
          </a:p>
        </p:txBody>
      </p:sp>
      <p:sp>
        <p:nvSpPr>
          <p:cNvPr id="325" name="Google Shape;325;p45"/>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500">
                <a:solidFill>
                  <a:srgbClr val="800000"/>
                </a:solidFill>
                <a:latin typeface="Courier New"/>
                <a:ea typeface="Courier New"/>
                <a:cs typeface="Courier New"/>
                <a:sym typeface="Courier New"/>
              </a:rPr>
              <a:t>   &lt;label&gt;</a:t>
            </a:r>
            <a:r>
              <a:rPr lang="zh-TW" sz="1500">
                <a:solidFill>
                  <a:schemeClr val="dk1"/>
                </a:solidFill>
                <a:latin typeface="Courier New"/>
                <a:ea typeface="Courier New"/>
                <a:cs typeface="Courier New"/>
                <a:sym typeface="Courier New"/>
              </a:rPr>
              <a:t>請選擇行政區</a:t>
            </a:r>
            <a:r>
              <a:rPr lang="zh-TW" sz="1500">
                <a:solidFill>
                  <a:srgbClr val="800000"/>
                </a:solidFill>
                <a:latin typeface="Courier New"/>
                <a:ea typeface="Courier New"/>
                <a:cs typeface="Courier New"/>
                <a:sym typeface="Courier New"/>
              </a:rPr>
              <a:t>&lt;/label&gt;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&lt;select</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id</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"city"</a:t>
            </a:r>
            <a:r>
              <a:rPr lang="zh-TW" sz="1500">
                <a:solidFill>
                  <a:srgbClr val="800000"/>
                </a:solidFill>
                <a:latin typeface="Courier New"/>
                <a:ea typeface="Courier New"/>
                <a:cs typeface="Courier New"/>
                <a:sym typeface="Courier New"/>
              </a:rPr>
              <a:t>&gt;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"-1"</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style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"display: none;"</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請選擇</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"0"</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基隆市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"1"</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台北市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"2"</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新北市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&lt;/select&gt;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&lt;div</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id</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"result"</a:t>
            </a:r>
            <a:r>
              <a:rPr lang="zh-TW" sz="1500">
                <a:solidFill>
                  <a:srgbClr val="800000"/>
                </a:solidFill>
                <a:latin typeface="Courier New"/>
                <a:ea typeface="Courier New"/>
                <a:cs typeface="Courier New"/>
                <a:sym typeface="Courier New"/>
              </a:rPr>
              <a:t>&gt;&lt;/div&gt;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31" name="Google Shape;331;p4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先準備好行政區的資料</a:t>
            </a:r>
            <a:endParaRPr sz="1500">
              <a:solidFill>
                <a:srgbClr val="073763"/>
              </a:solidFill>
            </a:endParaRPr>
          </a:p>
        </p:txBody>
      </p:sp>
      <p:sp>
        <p:nvSpPr>
          <p:cNvPr id="332" name="Google Shape;332;p46"/>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200">
                <a:solidFill>
                  <a:srgbClr val="800000"/>
                </a:solidFill>
                <a:latin typeface="Courier New"/>
                <a:ea typeface="Courier New"/>
                <a:cs typeface="Courier New"/>
                <a:sym typeface="Courier New"/>
              </a:rPr>
              <a:t>    </a:t>
            </a:r>
            <a:r>
              <a:rPr lang="zh-TW" sz="1200">
                <a:solidFill>
                  <a:srgbClr val="800000"/>
                </a:solidFill>
                <a:latin typeface="Courier New"/>
                <a:ea typeface="Courier New"/>
                <a:cs typeface="Courier New"/>
                <a:sym typeface="Courier New"/>
              </a:rPr>
              <a:t>&lt;script&gt;</a:t>
            </a:r>
            <a:endParaRPr sz="12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cityArray</a:t>
            </a:r>
            <a:r>
              <a:rPr lang="zh-TW" sz="1200">
                <a:solidFill>
                  <a:schemeClr val="dk1"/>
                </a:solidFill>
                <a:latin typeface="Courier New"/>
                <a:ea typeface="Courier New"/>
                <a:cs typeface="Courier New"/>
                <a:sym typeface="Courier New"/>
              </a:rPr>
              <a:t> = [</a:t>
            </a:r>
            <a:r>
              <a:rPr lang="zh-TW" sz="1200">
                <a:solidFill>
                  <a:srgbClr val="A31515"/>
                </a:solidFill>
                <a:latin typeface="Courier New"/>
                <a:ea typeface="Courier New"/>
                <a:cs typeface="Courier New"/>
                <a:sym typeface="Courier New"/>
              </a:rPr>
              <a:t>"基隆市"</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"台北市"</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"新北市"</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districtArray</a:t>
            </a:r>
            <a:r>
              <a:rPr lang="zh-TW" sz="1200">
                <a:solidFill>
                  <a:schemeClr val="dk1"/>
                </a:solidFill>
                <a:latin typeface="Courier New"/>
                <a:ea typeface="Courier New"/>
                <a:cs typeface="Courier New"/>
                <a:sym typeface="Courier New"/>
              </a:rPr>
              <a:t> = [</a:t>
            </a:r>
            <a:r>
              <a:rPr lang="zh-TW" sz="1200">
                <a:solidFill>
                  <a:srgbClr val="A31515"/>
                </a:solidFill>
                <a:latin typeface="Courier New"/>
                <a:ea typeface="Courier New"/>
                <a:cs typeface="Courier New"/>
                <a:sym typeface="Courier New"/>
              </a:rPr>
              <a:t>"'中正區', '信義區', '仁愛區', '中山區', '安樂區', '暖暖區', '七堵區'"</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"'松山區', '信義區', '大安區', '中山區', '中正區', '大同區', '萬華區', '文山區', '南港區', '內湖區', '士林區', '北投區'"</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"'板橋區', '三重區', '中和區', '永和區', '新莊區', '新店區', '土城區', '蘆洲區', '汐止區', '樹林區', '淡水區'"</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citySelector</a:t>
            </a:r>
            <a:r>
              <a:rPr lang="zh-TW" sz="1200">
                <a:solidFill>
                  <a:schemeClr val="dk1"/>
                </a:solidFill>
                <a:latin typeface="Courier New"/>
                <a:ea typeface="Courier New"/>
                <a:cs typeface="Courier New"/>
                <a:sym typeface="Courier New"/>
              </a:rPr>
              <a:t> = </a:t>
            </a:r>
            <a:r>
              <a:rPr lang="zh-TW" sz="1200">
                <a:solidFill>
                  <a:srgbClr val="001080"/>
                </a:solidFill>
                <a:latin typeface="Courier New"/>
                <a:ea typeface="Courier New"/>
                <a:cs typeface="Courier New"/>
                <a:sym typeface="Courier New"/>
              </a:rPr>
              <a:t>document</a:t>
            </a:r>
            <a:r>
              <a:rPr lang="zh-TW" sz="1200">
                <a:solidFill>
                  <a:schemeClr val="dk1"/>
                </a:solidFill>
                <a:latin typeface="Courier New"/>
                <a:ea typeface="Courier New"/>
                <a:cs typeface="Courier New"/>
                <a:sym typeface="Courier New"/>
              </a:rPr>
              <a:t>.</a:t>
            </a:r>
            <a:r>
              <a:rPr lang="zh-TW" sz="1200">
                <a:solidFill>
                  <a:srgbClr val="795E26"/>
                </a:solidFill>
                <a:latin typeface="Courier New"/>
                <a:ea typeface="Courier New"/>
                <a:cs typeface="Courier New"/>
                <a:sym typeface="Courier New"/>
              </a:rPr>
              <a:t>querySelector</a:t>
            </a:r>
            <a:r>
              <a:rPr lang="zh-TW" sz="1200">
                <a:solidFill>
                  <a:schemeClr val="dk1"/>
                </a:solidFill>
                <a:latin typeface="Courier New"/>
                <a:ea typeface="Courier New"/>
                <a:cs typeface="Courier New"/>
                <a:sym typeface="Courier New"/>
              </a:rPr>
              <a:t>(</a:t>
            </a:r>
            <a:r>
              <a:rPr lang="zh-TW" sz="1200">
                <a:solidFill>
                  <a:srgbClr val="A31515"/>
                </a:solidFill>
                <a:latin typeface="Courier New"/>
                <a:ea typeface="Courier New"/>
                <a:cs typeface="Courier New"/>
                <a:sym typeface="Courier New"/>
              </a:rPr>
              <a:t>'#city'</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result</a:t>
            </a:r>
            <a:r>
              <a:rPr lang="zh-TW" sz="1200">
                <a:solidFill>
                  <a:schemeClr val="dk1"/>
                </a:solidFill>
                <a:latin typeface="Courier New"/>
                <a:ea typeface="Courier New"/>
                <a:cs typeface="Courier New"/>
                <a:sym typeface="Courier New"/>
              </a:rPr>
              <a:t> = </a:t>
            </a:r>
            <a:r>
              <a:rPr lang="zh-TW" sz="1200">
                <a:solidFill>
                  <a:srgbClr val="001080"/>
                </a:solidFill>
                <a:latin typeface="Courier New"/>
                <a:ea typeface="Courier New"/>
                <a:cs typeface="Courier New"/>
                <a:sym typeface="Courier New"/>
              </a:rPr>
              <a:t>document</a:t>
            </a:r>
            <a:r>
              <a:rPr lang="zh-TW" sz="1200">
                <a:solidFill>
                  <a:schemeClr val="dk1"/>
                </a:solidFill>
                <a:latin typeface="Courier New"/>
                <a:ea typeface="Courier New"/>
                <a:cs typeface="Courier New"/>
                <a:sym typeface="Courier New"/>
              </a:rPr>
              <a:t>.</a:t>
            </a:r>
            <a:r>
              <a:rPr lang="zh-TW" sz="1200">
                <a:solidFill>
                  <a:srgbClr val="795E26"/>
                </a:solidFill>
                <a:latin typeface="Courier New"/>
                <a:ea typeface="Courier New"/>
                <a:cs typeface="Courier New"/>
                <a:sym typeface="Courier New"/>
              </a:rPr>
              <a:t>querySelector</a:t>
            </a:r>
            <a:r>
              <a:rPr lang="zh-TW" sz="1200">
                <a:solidFill>
                  <a:schemeClr val="dk1"/>
                </a:solidFill>
                <a:latin typeface="Courier New"/>
                <a:ea typeface="Courier New"/>
                <a:cs typeface="Courier New"/>
                <a:sym typeface="Courier New"/>
              </a:rPr>
              <a:t>(</a:t>
            </a:r>
            <a:r>
              <a:rPr lang="zh-TW" sz="1200">
                <a:solidFill>
                  <a:srgbClr val="A31515"/>
                </a:solidFill>
                <a:latin typeface="Courier New"/>
                <a:ea typeface="Courier New"/>
                <a:cs typeface="Courier New"/>
                <a:sym typeface="Courier New"/>
              </a:rPr>
              <a:t>'#result'</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rgbClr val="001080"/>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800000"/>
                </a:solidFill>
                <a:latin typeface="Courier New"/>
                <a:ea typeface="Courier New"/>
                <a:cs typeface="Courier New"/>
                <a:sym typeface="Courier New"/>
              </a:rPr>
              <a:t>&lt;/script&gt;</a:t>
            </a:r>
            <a:endParaRPr sz="12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38" name="Google Shape;338;p4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開始寫互動的功能</a:t>
            </a:r>
            <a:endParaRPr sz="1500">
              <a:solidFill>
                <a:srgbClr val="073763"/>
              </a:solidFill>
            </a:endParaRPr>
          </a:p>
        </p:txBody>
      </p:sp>
      <p:sp>
        <p:nvSpPr>
          <p:cNvPr id="339" name="Google Shape;339;p47"/>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zh-TW" sz="1300">
                <a:solidFill>
                  <a:srgbClr val="0070C1"/>
                </a:solidFill>
                <a:latin typeface="Courier New"/>
                <a:ea typeface="Courier New"/>
                <a:cs typeface="Courier New"/>
                <a:sym typeface="Courier New"/>
              </a:rPr>
              <a:t>citySelector</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addEventListener</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'change'</a:t>
            </a: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function</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event</a:t>
            </a:r>
            <a:r>
              <a:rPr lang="zh-TW"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console</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log</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'event target:'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 event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target</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event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target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cityName</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console</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log</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'data:'</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districtArray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districDetail</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districtArray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result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innerHTML</a:t>
            </a:r>
            <a:r>
              <a:rPr lang="zh-TW" sz="1300">
                <a:solidFill>
                  <a:schemeClr val="dk1"/>
                </a:solidFill>
                <a:latin typeface="Courier New"/>
                <a:ea typeface="Courier New"/>
                <a:cs typeface="Courier New"/>
                <a:sym typeface="Courier New"/>
              </a:rPr>
              <a:t> =</a:t>
            </a:r>
            <a:r>
              <a:rPr lang="zh-TW" sz="1300">
                <a:solidFill>
                  <a:srgbClr val="A31515"/>
                </a:solidFill>
                <a:latin typeface="Courier New"/>
                <a:ea typeface="Courier New"/>
                <a:cs typeface="Courier New"/>
                <a:sym typeface="Courier New"/>
              </a:rPr>
              <a:t> `&lt;h3&gt;你選擇的是：${</a:t>
            </a:r>
            <a:r>
              <a:rPr lang="zh-TW" sz="1300">
                <a:solidFill>
                  <a:srgbClr val="0070C1"/>
                </a:solidFill>
                <a:latin typeface="Courier New"/>
                <a:ea typeface="Courier New"/>
                <a:cs typeface="Courier New"/>
                <a:sym typeface="Courier New"/>
              </a:rPr>
              <a:t>cityName</a:t>
            </a:r>
            <a:r>
              <a:rPr lang="zh-TW" sz="1300">
                <a:solidFill>
                  <a:srgbClr val="A31515"/>
                </a:solidFill>
                <a:latin typeface="Courier New"/>
                <a:ea typeface="Courier New"/>
                <a:cs typeface="Courier New"/>
                <a:sym typeface="Courier New"/>
              </a:rPr>
              <a:t>}&lt;/h3&gt; &lt;p&gt;行政區資料如下： ${</a:t>
            </a:r>
            <a:r>
              <a:rPr lang="zh-TW" sz="1300">
                <a:solidFill>
                  <a:srgbClr val="0070C1"/>
                </a:solidFill>
                <a:latin typeface="Courier New"/>
                <a:ea typeface="Courier New"/>
                <a:cs typeface="Courier New"/>
                <a:sym typeface="Courier New"/>
              </a:rPr>
              <a:t>districDetail</a:t>
            </a:r>
            <a:r>
              <a:rPr lang="zh-TW" sz="1300">
                <a:solidFill>
                  <a:srgbClr val="A31515"/>
                </a:solidFill>
                <a:latin typeface="Courier New"/>
                <a:ea typeface="Courier New"/>
                <a:cs typeface="Courier New"/>
                <a:sym typeface="Courier New"/>
              </a:rPr>
              <a:t>}&lt;/p&gt;`</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Flask </a:t>
            </a:r>
            <a:endParaRPr/>
          </a:p>
        </p:txBody>
      </p:sp>
      <p:sp>
        <p:nvSpPr>
          <p:cNvPr id="345" name="Google Shape;345;p48"/>
          <p:cNvSpPr txBox="1"/>
          <p:nvPr>
            <p:ph idx="1" type="body"/>
          </p:nvPr>
        </p:nvSpPr>
        <p:spPr>
          <a:xfrm>
            <a:off x="311700" y="1152475"/>
            <a:ext cx="8520600" cy="3707700"/>
          </a:xfrm>
          <a:prstGeom prst="rect">
            <a:avLst/>
          </a:prstGeom>
          <a:solidFill>
            <a:srgbClr val="FDF6E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flask</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from</a:t>
            </a:r>
            <a:r>
              <a:rPr lang="zh-TW" sz="900">
                <a:solidFill>
                  <a:schemeClr val="dk1"/>
                </a:solidFill>
                <a:latin typeface="Courier New"/>
                <a:ea typeface="Courier New"/>
                <a:cs typeface="Courier New"/>
                <a:sym typeface="Courier New"/>
              </a:rPr>
              <a:t> flask </a:t>
            </a: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jsonify</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from</a:t>
            </a:r>
            <a:r>
              <a:rPr lang="zh-TW" sz="900">
                <a:solidFill>
                  <a:schemeClr val="dk1"/>
                </a:solidFill>
                <a:latin typeface="Courier New"/>
                <a:ea typeface="Courier New"/>
                <a:cs typeface="Courier New"/>
                <a:sym typeface="Courier New"/>
              </a:rPr>
              <a:t> flask_cors </a:t>
            </a: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CORS</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 = flask.Flask(</a:t>
            </a:r>
            <a:r>
              <a:rPr lang="zh-TW" sz="900">
                <a:solidFill>
                  <a:srgbClr val="001080"/>
                </a:solidFill>
                <a:latin typeface="Courier New"/>
                <a:ea typeface="Courier New"/>
                <a:cs typeface="Courier New"/>
                <a:sym typeface="Courier New"/>
              </a:rPr>
              <a:t>__name__</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app.config[</a:t>
            </a:r>
            <a:r>
              <a:rPr lang="zh-TW" sz="900">
                <a:solidFill>
                  <a:srgbClr val="A31515"/>
                </a:solidFill>
                <a:latin typeface="Courier New"/>
                <a:ea typeface="Courier New"/>
                <a:cs typeface="Courier New"/>
                <a:sym typeface="Courier New"/>
              </a:rPr>
              <a:t>"JSON_AS_ASCII"</a:t>
            </a:r>
            <a:r>
              <a:rPr lang="zh-TW" sz="900">
                <a:solidFill>
                  <a:schemeClr val="dk1"/>
                </a:solidFill>
                <a:latin typeface="Courier New"/>
                <a:ea typeface="Courier New"/>
                <a:cs typeface="Courier New"/>
                <a:sym typeface="Courier New"/>
              </a:rPr>
              <a:t>] = </a:t>
            </a:r>
            <a:r>
              <a:rPr lang="zh-TW" sz="900">
                <a:solidFill>
                  <a:srgbClr val="0000FF"/>
                </a:solidFill>
                <a:latin typeface="Courier New"/>
                <a:ea typeface="Courier New"/>
                <a:cs typeface="Courier New"/>
                <a:sym typeface="Courier New"/>
              </a:rPr>
              <a:t>False</a:t>
            </a:r>
            <a:endParaRPr sz="9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app.config[</a:t>
            </a:r>
            <a:r>
              <a:rPr lang="zh-TW" sz="900">
                <a:solidFill>
                  <a:srgbClr val="A31515"/>
                </a:solidFill>
                <a:latin typeface="Courier New"/>
                <a:ea typeface="Courier New"/>
                <a:cs typeface="Courier New"/>
                <a:sym typeface="Courier New"/>
              </a:rPr>
              <a:t>"DEBUG"</a:t>
            </a:r>
            <a:r>
              <a:rPr lang="zh-TW" sz="900">
                <a:solidFill>
                  <a:schemeClr val="dk1"/>
                </a:solidFill>
                <a:latin typeface="Courier New"/>
                <a:ea typeface="Courier New"/>
                <a:cs typeface="Courier New"/>
                <a:sym typeface="Courier New"/>
              </a:rPr>
              <a:t>] = </a:t>
            </a:r>
            <a:r>
              <a:rPr lang="zh-TW" sz="900">
                <a:solidFill>
                  <a:srgbClr val="0000FF"/>
                </a:solidFill>
                <a:latin typeface="Courier New"/>
                <a:ea typeface="Courier New"/>
                <a:cs typeface="Courier New"/>
                <a:sym typeface="Courier New"/>
              </a:rPr>
              <a:t>True</a:t>
            </a:r>
            <a:endParaRPr sz="9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CORS(app, </a:t>
            </a:r>
            <a:r>
              <a:rPr lang="zh-TW" sz="900">
                <a:solidFill>
                  <a:srgbClr val="001080"/>
                </a:solidFill>
                <a:latin typeface="Courier New"/>
                <a:ea typeface="Courier New"/>
                <a:cs typeface="Courier New"/>
                <a:sym typeface="Courier New"/>
              </a:rPr>
              <a:t>resources</a:t>
            </a:r>
            <a:r>
              <a:rPr lang="zh-TW" sz="900">
                <a:solidFill>
                  <a:schemeClr val="dk1"/>
                </a:solidFill>
                <a:latin typeface="Courier New"/>
                <a:ea typeface="Courier New"/>
                <a:cs typeface="Courier New"/>
                <a:sym typeface="Courier New"/>
              </a:rPr>
              <a:t>={</a:t>
            </a:r>
            <a:r>
              <a:rPr lang="zh-TW" sz="900">
                <a:solidFill>
                  <a:srgbClr val="0000FF"/>
                </a:solidFill>
                <a:latin typeface="Courier New"/>
                <a:ea typeface="Courier New"/>
                <a:cs typeface="Courier New"/>
                <a:sym typeface="Courier New"/>
              </a:rPr>
              <a:t>r</a:t>
            </a:r>
            <a:r>
              <a:rPr lang="zh-TW" sz="900">
                <a:solidFill>
                  <a:srgbClr val="811F3F"/>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r>
              <a:rPr lang="zh-TW" sz="900">
                <a:solidFill>
                  <a:srgbClr val="811F3F"/>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"origins"</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"http://127.0.0.1:5500"</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menuData =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'1號餐'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'456大麥克'</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72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'2號餐'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'雙層牛肉吉事堡'</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62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'3號餐'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'嫩煎雞腿堡'</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'A'</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'中薯+飲料'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55</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'B'</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'冰旋風+飲料'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85</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'C'</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'麥克雞塊+薯條+飲料'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100</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95000"/>
              </a:lnSpc>
              <a:spcBef>
                <a:spcPts val="0"/>
              </a:spcBef>
              <a:spcAft>
                <a:spcPts val="1200"/>
              </a:spcAft>
              <a:buSzPts val="688"/>
              <a:buNone/>
            </a:pPr>
            <a:r>
              <a:t/>
            </a:r>
            <a:endParaRPr sz="350">
              <a:solidFill>
                <a:srgbClr val="C586C0"/>
              </a:solidFill>
              <a:latin typeface="Courier New"/>
              <a:ea typeface="Courier New"/>
              <a:cs typeface="Courier New"/>
              <a:sym typeface="Courier New"/>
            </a:endParaRPr>
          </a:p>
        </p:txBody>
      </p:sp>
      <p:sp>
        <p:nvSpPr>
          <p:cNvPr id="346" name="Google Shape;346;p48"/>
          <p:cNvSpPr txBox="1"/>
          <p:nvPr/>
        </p:nvSpPr>
        <p:spPr>
          <a:xfrm>
            <a:off x="5646925" y="1178425"/>
            <a:ext cx="3527700" cy="36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100">
                <a:solidFill>
                  <a:srgbClr val="795E26"/>
                </a:solidFill>
                <a:latin typeface="Courier New"/>
                <a:ea typeface="Courier New"/>
                <a:cs typeface="Courier New"/>
                <a:sym typeface="Courier New"/>
              </a:rPr>
              <a:t>@app.route</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methods</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'GET'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0000FF"/>
                </a:solidFill>
                <a:latin typeface="Courier New"/>
                <a:ea typeface="Courier New"/>
                <a:cs typeface="Courier New"/>
                <a:sym typeface="Courier New"/>
              </a:rPr>
              <a:t>def</a:t>
            </a: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home</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return</a:t>
            </a:r>
            <a:r>
              <a:rPr lang="zh-TW" sz="1100">
                <a:solidFill>
                  <a:schemeClr val="dk1"/>
                </a:solidFill>
                <a:latin typeface="Courier New"/>
                <a:ea typeface="Courier New"/>
                <a:cs typeface="Courier New"/>
                <a:sym typeface="Courier New"/>
              </a:rPr>
              <a:t> </a:t>
            </a:r>
            <a:r>
              <a:rPr lang="zh-TW" sz="1100">
                <a:solidFill>
                  <a:srgbClr val="A31515"/>
                </a:solidFill>
                <a:latin typeface="Courier New"/>
                <a:ea typeface="Courier New"/>
                <a:cs typeface="Courier New"/>
                <a:sym typeface="Courier New"/>
              </a:rPr>
              <a:t>"&lt;h1&gt;Welecome to my flask server.&lt;/h1&gt;"</a:t>
            </a:r>
            <a:endParaRPr sz="1100">
              <a:solidFill>
                <a:srgbClr val="A31515"/>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795E26"/>
                </a:solidFill>
                <a:latin typeface="Courier New"/>
                <a:ea typeface="Courier New"/>
                <a:cs typeface="Courier New"/>
                <a:sym typeface="Courier New"/>
              </a:rPr>
              <a:t>@app.route</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'/menu'</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methods</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'GET'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0000FF"/>
                </a:solidFill>
                <a:latin typeface="Courier New"/>
                <a:ea typeface="Courier New"/>
                <a:cs typeface="Courier New"/>
                <a:sym typeface="Courier New"/>
              </a:rPr>
              <a:t>def</a:t>
            </a: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menu</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return</a:t>
            </a:r>
            <a:r>
              <a:rPr lang="zh-TW" sz="1100">
                <a:solidFill>
                  <a:schemeClr val="dk1"/>
                </a:solidFill>
                <a:latin typeface="Courier New"/>
                <a:ea typeface="Courier New"/>
                <a:cs typeface="Courier New"/>
                <a:sym typeface="Courier New"/>
              </a:rPr>
              <a:t> jsonify(menuData)</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zh-TW" sz="1100">
                <a:solidFill>
                  <a:schemeClr val="dk1"/>
                </a:solidFill>
                <a:latin typeface="Courier New"/>
                <a:ea typeface="Courier New"/>
                <a:cs typeface="Courier New"/>
                <a:sym typeface="Courier New"/>
              </a:rPr>
              <a:t>app.run()</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Fetch (ajax)</a:t>
            </a:r>
            <a:r>
              <a:rPr lang="zh-TW"/>
              <a:t> </a:t>
            </a:r>
            <a:endParaRPr/>
          </a:p>
        </p:txBody>
      </p:sp>
      <p:sp>
        <p:nvSpPr>
          <p:cNvPr id="352" name="Google Shape;352;p49"/>
          <p:cNvSpPr txBox="1"/>
          <p:nvPr>
            <p:ph idx="1" type="body"/>
          </p:nvPr>
        </p:nvSpPr>
        <p:spPr>
          <a:xfrm>
            <a:off x="311700" y="1152475"/>
            <a:ext cx="8520600" cy="3707700"/>
          </a:xfrm>
          <a:prstGeom prst="rect">
            <a:avLst/>
          </a:prstGeom>
          <a:solidFill>
            <a:srgbClr val="FDF6E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100">
                <a:solidFill>
                  <a:srgbClr val="800000"/>
                </a:solidFill>
                <a:latin typeface="Courier New"/>
                <a:ea typeface="Courier New"/>
                <a:cs typeface="Courier New"/>
                <a:sym typeface="Courier New"/>
              </a:rPr>
              <a:t>&lt;script&gt;</a:t>
            </a:r>
            <a:endParaRPr sz="11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fetch</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'http://127.0.0.1:5000/menu'</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then</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r</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=&gt;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r</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json</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then</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=&gt;</a:t>
            </a: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console</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log</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'data from server'</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let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 = </a:t>
            </a:r>
            <a:r>
              <a:rPr lang="zh-TW" sz="1100">
                <a:solidFill>
                  <a:srgbClr val="A31515"/>
                </a:solidFill>
                <a:latin typeface="Courier New"/>
                <a:ea typeface="Courier New"/>
                <a:cs typeface="Courier New"/>
                <a:sym typeface="Courier New"/>
              </a:rPr>
              <a: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for</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let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 </a:t>
            </a:r>
            <a:r>
              <a:rPr lang="zh-TW" sz="1100">
                <a:solidFill>
                  <a:srgbClr val="098658"/>
                </a:solidFill>
                <a:latin typeface="Courier New"/>
                <a:ea typeface="Courier New"/>
                <a:cs typeface="Courier New"/>
                <a:sym typeface="Courier New"/>
              </a:rPr>
              <a:t>0</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&lt; </a:t>
            </a:r>
            <a:r>
              <a:rPr lang="zh-TW" sz="1100">
                <a:solidFill>
                  <a:srgbClr val="267F99"/>
                </a:solidFill>
                <a:latin typeface="Courier New"/>
                <a:ea typeface="Courier New"/>
                <a:cs typeface="Courier New"/>
                <a:sym typeface="Courier New"/>
              </a:rPr>
              <a:t>Object</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keys</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length</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 += </a:t>
            </a:r>
            <a:r>
              <a:rPr lang="zh-TW" sz="1100">
                <a:solidFill>
                  <a:srgbClr val="A31515"/>
                </a:solidFill>
                <a:latin typeface="Courier New"/>
                <a:ea typeface="Courier New"/>
                <a:cs typeface="Courier New"/>
                <a:sym typeface="Courier New"/>
              </a:rPr>
              <a:t>`&lt;button&gt;</a:t>
            </a:r>
            <a:r>
              <a:rPr lang="zh-TW" sz="1100">
                <a:solidFill>
                  <a:srgbClr val="0000FF"/>
                </a:solidFill>
                <a:latin typeface="Courier New"/>
                <a:ea typeface="Courier New"/>
                <a:cs typeface="Courier New"/>
                <a:sym typeface="Courier New"/>
              </a:rPr>
              <a:t>${</a:t>
            </a:r>
            <a:r>
              <a:rPr lang="zh-TW" sz="1100">
                <a:solidFill>
                  <a:srgbClr val="267F99"/>
                </a:solidFill>
                <a:latin typeface="Courier New"/>
                <a:ea typeface="Courier New"/>
                <a:cs typeface="Courier New"/>
                <a:sym typeface="Courier New"/>
              </a:rPr>
              <a:t>Object</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keys</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a:t>
            </a:r>
            <a:r>
              <a:rPr lang="zh-TW" sz="1100">
                <a:solidFill>
                  <a:srgbClr val="0000FF"/>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&lt;/button&gt;`</a:t>
            </a:r>
            <a:endParaRPr sz="1100">
              <a:solidFill>
                <a:srgbClr val="A31515"/>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allMenuArea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innerHTML</a:t>
            </a:r>
            <a:r>
              <a:rPr lang="zh-TW" sz="1100">
                <a:solidFill>
                  <a:schemeClr val="dk1"/>
                </a:solidFill>
                <a:latin typeface="Courier New"/>
                <a:ea typeface="Courier New"/>
                <a:cs typeface="Courier New"/>
                <a:sym typeface="Courier New"/>
              </a:rPr>
              <a:t> =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800000"/>
                </a:solidFill>
                <a:latin typeface="Courier New"/>
                <a:ea typeface="Courier New"/>
                <a:cs typeface="Courier New"/>
                <a:sym typeface="Courier New"/>
              </a:rPr>
              <a:t>&lt;/script&gt;</a:t>
            </a:r>
            <a:endParaRPr sz="1100">
              <a:solidFill>
                <a:srgbClr val="800000"/>
              </a:solidFill>
              <a:latin typeface="Courier New"/>
              <a:ea typeface="Courier New"/>
              <a:cs typeface="Courier New"/>
              <a:sym typeface="Courier New"/>
            </a:endParaRPr>
          </a:p>
          <a:p>
            <a:pPr indent="0" lvl="0" marL="0" rtl="0" algn="l">
              <a:lnSpc>
                <a:spcPct val="95000"/>
              </a:lnSpc>
              <a:spcBef>
                <a:spcPts val="0"/>
              </a:spcBef>
              <a:spcAft>
                <a:spcPts val="1200"/>
              </a:spcAft>
              <a:buSzPts val="688"/>
              <a:buNone/>
            </a:pPr>
            <a:r>
              <a:t/>
            </a:r>
            <a:endParaRPr sz="1350">
              <a:solidFill>
                <a:srgbClr val="DCDCAA"/>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Symbol</a:t>
            </a:r>
            <a:endParaRPr/>
          </a:p>
        </p:txBody>
      </p:sp>
      <p:sp>
        <p:nvSpPr>
          <p:cNvPr id="358" name="Google Shape;358;p5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推出 Symbol 資料型別最主要的目的就是處理資料可能會有</a:t>
            </a:r>
            <a:r>
              <a:rPr lang="zh-TW"/>
              <a:t>重複</a:t>
            </a:r>
            <a:r>
              <a:rPr lang="zh-TW"/>
              <a:t>的問題，當資料內容可能重複出現，但又希望每筆資料都能獨立存在的時候，就需要使用 Symbol</a:t>
            </a:r>
            <a:r>
              <a:rPr lang="zh-TW"/>
              <a:t>。</a:t>
            </a:r>
            <a:endParaRPr/>
          </a:p>
          <a:p>
            <a:pPr indent="0" lvl="0" marL="0" rtl="0" algn="l">
              <a:spcBef>
                <a:spcPts val="1200"/>
              </a:spcBef>
              <a:spcAft>
                <a:spcPts val="0"/>
              </a:spcAft>
              <a:buNone/>
            </a:pPr>
            <a:r>
              <a:rPr lang="zh-TW"/>
              <a:t>每筆 </a:t>
            </a:r>
            <a:r>
              <a:rPr lang="zh-TW"/>
              <a:t>Symbol </a:t>
            </a:r>
            <a:r>
              <a:rPr lang="zh-TW"/>
              <a:t>建立的值，都是獨一無二的存在。</a:t>
            </a:r>
            <a:endParaRPr/>
          </a:p>
          <a:p>
            <a:pPr indent="0" lvl="0" marL="0" rtl="0" algn="l">
              <a:spcBef>
                <a:spcPts val="1200"/>
              </a:spcBef>
              <a:spcAft>
                <a:spcPts val="1200"/>
              </a:spcAft>
              <a:buNone/>
            </a:pPr>
            <a:r>
              <a:t/>
            </a:r>
            <a:endParaRPr/>
          </a:p>
        </p:txBody>
      </p:sp>
      <p:sp>
        <p:nvSpPr>
          <p:cNvPr id="359" name="Google Shape;359;p50"/>
          <p:cNvSpPr/>
          <p:nvPr/>
        </p:nvSpPr>
        <p:spPr>
          <a:xfrm>
            <a:off x="311700" y="2622175"/>
            <a:ext cx="8250000" cy="2216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string</a:t>
            </a:r>
            <a:r>
              <a:rPr lang="zh-TW" sz="1500">
                <a:solidFill>
                  <a:srgbClr val="073763"/>
                </a:solidFill>
              </a:rPr>
              <a:t>1</a:t>
            </a:r>
            <a:r>
              <a:rPr lang="zh-TW" sz="1500">
                <a:solidFill>
                  <a:srgbClr val="073763"/>
                </a:solidFill>
              </a:rPr>
              <a:t> = </a:t>
            </a:r>
            <a:r>
              <a:rPr lang="zh-TW" sz="1800">
                <a:solidFill>
                  <a:srgbClr val="252525"/>
                </a:solidFill>
              </a:rPr>
              <a:t>'Eason'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string2 = </a:t>
            </a:r>
            <a:r>
              <a:rPr lang="zh-TW" sz="1800">
                <a:solidFill>
                  <a:srgbClr val="252525"/>
                </a:solidFill>
              </a:rPr>
              <a:t>'Eason'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'is string1 === </a:t>
            </a:r>
            <a:r>
              <a:rPr lang="zh-TW" sz="1500">
                <a:solidFill>
                  <a:srgbClr val="CC0000"/>
                </a:solidFill>
              </a:rPr>
              <a:t>string2</a:t>
            </a:r>
            <a:r>
              <a:rPr lang="zh-TW" sz="1500">
                <a:solidFill>
                  <a:srgbClr val="CC0000"/>
                </a:solidFill>
              </a:rPr>
              <a:t>? :', </a:t>
            </a:r>
            <a:r>
              <a:rPr lang="zh-TW" sz="1500">
                <a:solidFill>
                  <a:srgbClr val="073763"/>
                </a:solidFill>
              </a:rPr>
              <a:t>string1 === string2</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symbol1 = </a:t>
            </a:r>
            <a:r>
              <a:rPr lang="zh-TW" sz="1800">
                <a:solidFill>
                  <a:srgbClr val="252525"/>
                </a:solidFill>
              </a:rPr>
              <a:t>Symbol('Eason')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symbol2 = </a:t>
            </a:r>
            <a:r>
              <a:rPr lang="zh-TW" sz="1800">
                <a:solidFill>
                  <a:srgbClr val="252525"/>
                </a:solidFill>
              </a:rPr>
              <a:t>Symbol('Eason')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'is symbol1 === symbol2? :', </a:t>
            </a:r>
            <a:r>
              <a:rPr lang="zh-TW" sz="1500">
                <a:solidFill>
                  <a:srgbClr val="073763"/>
                </a:solidFill>
              </a:rPr>
              <a:t>symbol1 === symbol2);</a:t>
            </a:r>
            <a:endParaRPr sz="1500">
              <a:solidFill>
                <a:srgbClr val="07376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運算子</a:t>
            </a:r>
            <a:endParaRPr/>
          </a:p>
        </p:txBody>
      </p:sp>
      <p:sp>
        <p:nvSpPr>
          <p:cNvPr id="365" name="Google Shape;365;p51"/>
          <p:cNvSpPr txBox="1"/>
          <p:nvPr>
            <p:ph idx="1" type="body"/>
          </p:nvPr>
        </p:nvSpPr>
        <p:spPr>
          <a:xfrm>
            <a:off x="311700" y="1452600"/>
            <a:ext cx="8520600" cy="2238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zh-TW"/>
              <a:t>算術運算子</a:t>
            </a:r>
            <a:endParaRPr/>
          </a:p>
          <a:p>
            <a:pPr indent="-342900" lvl="0" marL="457200" rtl="0" algn="l">
              <a:lnSpc>
                <a:spcPct val="150000"/>
              </a:lnSpc>
              <a:spcBef>
                <a:spcPts val="0"/>
              </a:spcBef>
              <a:spcAft>
                <a:spcPts val="0"/>
              </a:spcAft>
              <a:buSzPts val="1800"/>
              <a:buAutoNum type="arabicPeriod"/>
            </a:pPr>
            <a:r>
              <a:rPr lang="zh-TW"/>
              <a:t>賦值運算子</a:t>
            </a:r>
            <a:endParaRPr/>
          </a:p>
          <a:p>
            <a:pPr indent="-342900" lvl="0" marL="457200" rtl="0" algn="l">
              <a:lnSpc>
                <a:spcPct val="150000"/>
              </a:lnSpc>
              <a:spcBef>
                <a:spcPts val="0"/>
              </a:spcBef>
              <a:spcAft>
                <a:spcPts val="0"/>
              </a:spcAft>
              <a:buSzPts val="1800"/>
              <a:buAutoNum type="arabicPeriod"/>
            </a:pPr>
            <a:r>
              <a:rPr lang="zh-TW"/>
              <a:t>比較運算子</a:t>
            </a:r>
            <a:endParaRPr/>
          </a:p>
          <a:p>
            <a:pPr indent="-342900" lvl="0" marL="457200" rtl="0" algn="l">
              <a:lnSpc>
                <a:spcPct val="150000"/>
              </a:lnSpc>
              <a:spcBef>
                <a:spcPts val="0"/>
              </a:spcBef>
              <a:spcAft>
                <a:spcPts val="0"/>
              </a:spcAft>
              <a:buSzPts val="1800"/>
              <a:buAutoNum type="arabicPeriod"/>
            </a:pPr>
            <a:r>
              <a:rPr lang="zh-TW"/>
              <a:t>邏輯運算子</a:t>
            </a:r>
            <a:endParaRPr/>
          </a:p>
          <a:p>
            <a:pPr indent="-342900" lvl="0" marL="457200" rtl="0" algn="l">
              <a:lnSpc>
                <a:spcPct val="150000"/>
              </a:lnSpc>
              <a:spcBef>
                <a:spcPts val="0"/>
              </a:spcBef>
              <a:spcAft>
                <a:spcPts val="0"/>
              </a:spcAft>
              <a:buSzPts val="1800"/>
              <a:buAutoNum type="arabicPeriod"/>
            </a:pPr>
            <a:r>
              <a:rPr lang="zh-TW"/>
              <a:t>條件（三元）運算子</a:t>
            </a:r>
            <a:endParaRPr/>
          </a:p>
        </p:txBody>
      </p:sp>
      <p:sp>
        <p:nvSpPr>
          <p:cNvPr id="366" name="Google Shape;366;p51"/>
          <p:cNvSpPr txBox="1"/>
          <p:nvPr/>
        </p:nvSpPr>
        <p:spPr>
          <a:xfrm>
            <a:off x="444350" y="1017725"/>
            <a:ext cx="49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時間的關係，這邊僅列出一些常用的運算子講解其概念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一般來說，完整的JavaScript包括以下幾個部分：</a:t>
            </a:r>
            <a:endParaRPr>
              <a:solidFill>
                <a:srgbClr val="252525"/>
              </a:solidFill>
            </a:endParaRPr>
          </a:p>
          <a:p>
            <a:pPr indent="-342900" lvl="0" marL="457200" rtl="0" algn="l">
              <a:spcBef>
                <a:spcPts val="1200"/>
              </a:spcBef>
              <a:spcAft>
                <a:spcPts val="0"/>
              </a:spcAft>
              <a:buClr>
                <a:srgbClr val="252525"/>
              </a:buClr>
              <a:buSzPts val="1800"/>
              <a:buAutoNum type="arabicPeriod"/>
            </a:pPr>
            <a:r>
              <a:rPr lang="zh-TW" u="sng">
                <a:solidFill>
                  <a:srgbClr val="252525"/>
                </a:solidFill>
                <a:hlinkClick r:id="rId3">
                  <a:extLst>
                    <a:ext uri="{A12FA001-AC4F-418D-AE19-62706E023703}">
                      <ahyp:hlinkClr val="tx"/>
                    </a:ext>
                  </a:extLst>
                </a:hlinkClick>
              </a:rPr>
              <a:t>ECMAScript</a:t>
            </a:r>
            <a:r>
              <a:rPr lang="zh-TW">
                <a:solidFill>
                  <a:srgbClr val="252525"/>
                </a:solidFill>
              </a:rPr>
              <a:t>，描述了該語言的語法和基本物件。</a:t>
            </a:r>
            <a:endParaRPr>
              <a:solidFill>
                <a:srgbClr val="252525"/>
              </a:solidFill>
            </a:endParaRPr>
          </a:p>
          <a:p>
            <a:pPr indent="-342900" lvl="0" marL="457200" rtl="0" algn="l">
              <a:spcBef>
                <a:spcPts val="0"/>
              </a:spcBef>
              <a:spcAft>
                <a:spcPts val="0"/>
              </a:spcAft>
              <a:buClr>
                <a:srgbClr val="252525"/>
              </a:buClr>
              <a:buSzPts val="1800"/>
              <a:buAutoNum type="arabicPeriod"/>
            </a:pPr>
            <a:r>
              <a:rPr lang="zh-TW">
                <a:solidFill>
                  <a:srgbClr val="252525"/>
                </a:solidFill>
              </a:rPr>
              <a:t>文件物件模型（DOM），描述處理網頁內容的方法和介面。</a:t>
            </a:r>
            <a:endParaRPr>
              <a:solidFill>
                <a:srgbClr val="252525"/>
              </a:solidFill>
            </a:endParaRPr>
          </a:p>
          <a:p>
            <a:pPr indent="-342900" lvl="0" marL="457200" rtl="0" algn="l">
              <a:spcBef>
                <a:spcPts val="0"/>
              </a:spcBef>
              <a:spcAft>
                <a:spcPts val="0"/>
              </a:spcAft>
              <a:buClr>
                <a:srgbClr val="252525"/>
              </a:buClr>
              <a:buSzPts val="1800"/>
              <a:buAutoNum type="arabicPeriod"/>
            </a:pPr>
            <a:r>
              <a:rPr lang="zh-TW">
                <a:solidFill>
                  <a:srgbClr val="252525"/>
                </a:solidFill>
              </a:rPr>
              <a:t>瀏覽器物件模型（BOM），描述與瀏覽器進行互動的方法和介面。</a:t>
            </a:r>
            <a:endParaRPr>
              <a:solidFill>
                <a:srgbClr val="25252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算數</a:t>
            </a:r>
            <a:r>
              <a:rPr lang="zh-TW"/>
              <a:t>運算子</a:t>
            </a:r>
            <a:endParaRPr/>
          </a:p>
        </p:txBody>
      </p:sp>
      <p:graphicFrame>
        <p:nvGraphicFramePr>
          <p:cNvPr id="372" name="Google Shape;372;p52"/>
          <p:cNvGraphicFramePr/>
          <p:nvPr/>
        </p:nvGraphicFramePr>
        <p:xfrm>
          <a:off x="679025" y="1096013"/>
          <a:ext cx="3000000" cy="3000000"/>
        </p:xfrm>
        <a:graphic>
          <a:graphicData uri="http://schemas.openxmlformats.org/drawingml/2006/table">
            <a:tbl>
              <a:tblPr>
                <a:noFill/>
                <a:tableStyleId>{4C85259A-775E-4402-AA9A-831B89BCA7B0}</a:tableStyleId>
              </a:tblPr>
              <a:tblGrid>
                <a:gridCol w="193445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範例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Clr>
                          <a:schemeClr val="dk1"/>
                        </a:buClr>
                        <a:buSzPts val="1100"/>
                        <a:buFont typeface="Arial"/>
                        <a:buNone/>
                      </a:pPr>
                      <a:r>
                        <a:rPr lang="zh-TW">
                          <a:solidFill>
                            <a:schemeClr val="dk1"/>
                          </a:solidFill>
                        </a:rPr>
                        <a:t>加、減、乘、除</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+ 2, 10 - 2, 10 * 2, 10 / 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((2+ 3) * 10) - 5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餘數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指數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增加1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let x = 10;  </a:t>
                      </a:r>
                      <a:endParaRPr/>
                    </a:p>
                    <a:p>
                      <a:pPr indent="0" lvl="0" marL="0" rtl="0" algn="ctr">
                        <a:spcBef>
                          <a:spcPts val="0"/>
                        </a:spcBef>
                        <a:spcAft>
                          <a:spcPts val="0"/>
                        </a:spcAft>
                        <a:buNone/>
                      </a:pPr>
                      <a:r>
                        <a:rPr lang="zh-TW"/>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減少1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chemeClr val="dk1"/>
                          </a:solidFill>
                        </a:rPr>
                        <a:t>let x = 10;  </a:t>
                      </a:r>
                      <a:endParaRPr>
                        <a:solidFill>
                          <a:schemeClr val="dk1"/>
                        </a:solidFill>
                      </a:endParaRPr>
                    </a:p>
                    <a:p>
                      <a:pPr indent="0" lvl="0" marL="0" rtl="0" algn="ctr">
                        <a:spcBef>
                          <a:spcPts val="0"/>
                        </a:spcBef>
                        <a:spcAft>
                          <a:spcPts val="0"/>
                        </a:spcAft>
                        <a:buNone/>
                      </a:pPr>
                      <a:r>
                        <a:rPr lang="zh-TW">
                          <a:solidFill>
                            <a:schemeClr val="dk1"/>
                          </a:solidFill>
                        </a:rPr>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利用運算子轉型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let x = '10';  </a:t>
                      </a:r>
                      <a:endParaRPr>
                        <a:solidFill>
                          <a:schemeClr val="dk1"/>
                        </a:solidFill>
                      </a:endParaRPr>
                    </a:p>
                    <a:p>
                      <a:pPr indent="0" lvl="0" marL="0" rtl="0" algn="ctr">
                        <a:spcBef>
                          <a:spcPts val="0"/>
                        </a:spcBef>
                        <a:spcAft>
                          <a:spcPts val="0"/>
                        </a:spcAft>
                        <a:buClr>
                          <a:schemeClr val="dk1"/>
                        </a:buClr>
                        <a:buSzPts val="1100"/>
                        <a:buFont typeface="Arial"/>
                        <a:buNone/>
                      </a:pPr>
                      <a:r>
                        <a:rPr lang="zh-TW">
                          <a:solidFill>
                            <a:schemeClr val="dk1"/>
                          </a:solidFill>
                        </a:rPr>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78" name="Google Shape;378;p5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css </a:t>
            </a:r>
            <a:endParaRPr sz="1500">
              <a:solidFill>
                <a:srgbClr val="073763"/>
              </a:solidFill>
            </a:endParaRPr>
          </a:p>
        </p:txBody>
      </p:sp>
      <p:sp>
        <p:nvSpPr>
          <p:cNvPr id="379" name="Google Shape;379;p53"/>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highlight>
                  <a:srgbClr val="FFFFFF"/>
                </a:highlight>
                <a:latin typeface="Courier New"/>
                <a:ea typeface="Courier New"/>
                <a:cs typeface="Courier New"/>
                <a:sym typeface="Courier New"/>
              </a:rPr>
              <a:t>&lt;style&gt;</a:t>
            </a:r>
            <a:endParaRPr sz="10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highlight>
                  <a:srgbClr val="FFFFFF"/>
                </a:highlight>
                <a:latin typeface="Courier New"/>
                <a:ea typeface="Courier New"/>
                <a:cs typeface="Courier New"/>
                <a:sym typeface="Courier New"/>
              </a:rPr>
              <a:t>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800000"/>
                </a:solidFill>
                <a:highlight>
                  <a:srgbClr val="FFFFFF"/>
                </a:highlight>
                <a:latin typeface="Courier New"/>
                <a:ea typeface="Courier New"/>
                <a:cs typeface="Courier New"/>
                <a:sym typeface="Courier New"/>
              </a:rPr>
              <a:t>&lt;/style&gt;</a:t>
            </a:r>
            <a:endParaRPr sz="1000">
              <a:solidFill>
                <a:srgbClr val="800000"/>
              </a:solidFill>
              <a:latin typeface="Courier New"/>
              <a:ea typeface="Courier New"/>
              <a:cs typeface="Courier New"/>
              <a:sym typeface="Courier New"/>
            </a:endParaRPr>
          </a:p>
        </p:txBody>
      </p:sp>
      <p:graphicFrame>
        <p:nvGraphicFramePr>
          <p:cNvPr id="380" name="Google Shape;380;p53"/>
          <p:cNvGraphicFramePr/>
          <p:nvPr/>
        </p:nvGraphicFramePr>
        <p:xfrm>
          <a:off x="1177625" y="1567910"/>
          <a:ext cx="3000000" cy="3000000"/>
        </p:xfrm>
        <a:graphic>
          <a:graphicData uri="http://schemas.openxmlformats.org/drawingml/2006/table">
            <a:tbl>
              <a:tblPr>
                <a:noFill/>
                <a:tableStyleId>{4C85259A-775E-4402-AA9A-831B89BCA7B0}</a:tableStyleId>
              </a:tblPr>
              <a:tblGrid>
                <a:gridCol w="3619500"/>
                <a:gridCol w="3619500"/>
              </a:tblGrid>
              <a:tr h="3386225">
                <a:tc>
                  <a:txBody>
                    <a:bodyPr/>
                    <a:lstStyle/>
                    <a:p>
                      <a:pPr indent="0" lvl="0" marL="0" rtl="0" algn="l">
                        <a:lnSpc>
                          <a:spcPct val="150000"/>
                        </a:lnSpc>
                        <a:spcBef>
                          <a:spcPts val="0"/>
                        </a:spcBef>
                        <a:spcAft>
                          <a:spcPts val="0"/>
                        </a:spcAft>
                        <a:buClr>
                          <a:schemeClr val="dk1"/>
                        </a:buClr>
                        <a:buSzPts val="1100"/>
                        <a:buFont typeface="Arial"/>
                        <a:buNone/>
                      </a:pPr>
                      <a:r>
                        <a:rPr lang="zh-TW" sz="900">
                          <a:solidFill>
                            <a:srgbClr val="800000"/>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.calculator</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400px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padding</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#ccc</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min-height</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#eee</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margin</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font-size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2rem</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word-break</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break-all</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zh-TW" sz="900">
                          <a:solidFill>
                            <a:srgbClr val="800000"/>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.btns</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flex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flex-wrap</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wrap</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height</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margin</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#fff</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flex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justify-content</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center</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align-items</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center</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.btn0</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zh-TW" sz="900">
                          <a:solidFill>
                            <a:schemeClr val="dk1"/>
                          </a:solidFill>
                          <a:latin typeface="Courier New"/>
                          <a:ea typeface="Courier New"/>
                          <a:cs typeface="Courier New"/>
                          <a:sym typeface="Courier New"/>
                        </a:rPr>
                        <a:t>       }</a:t>
                      </a:r>
                      <a:endParaRPr sz="1300"/>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86" name="Google Shape;386;p5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a:t>
            </a:r>
            <a:r>
              <a:rPr lang="zh-TW"/>
              <a:t>HTML</a:t>
            </a:r>
            <a:endParaRPr sz="1500">
              <a:solidFill>
                <a:srgbClr val="073763"/>
              </a:solidFill>
            </a:endParaRPr>
          </a:p>
        </p:txBody>
      </p:sp>
      <p:sp>
        <p:nvSpPr>
          <p:cNvPr id="387" name="Google Shape;387;p54"/>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"calculator"</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"display"</a:t>
            </a:r>
            <a:r>
              <a:rPr lang="zh-TW" sz="1000">
                <a:solidFill>
                  <a:srgbClr val="800000"/>
                </a:solidFill>
                <a:latin typeface="Courier New"/>
                <a:ea typeface="Courier New"/>
                <a:cs typeface="Courier New"/>
                <a:sym typeface="Courier New"/>
              </a:rPr>
              <a:t>&gt;&lt;/div&gt;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"btns"</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1</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2</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3</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4</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5</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6</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7</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8</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9</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 btn0"</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0</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93" name="Google Shape;393;p5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JS</a:t>
            </a:r>
            <a:endParaRPr sz="1500">
              <a:solidFill>
                <a:srgbClr val="073763"/>
              </a:solidFill>
            </a:endParaRPr>
          </a:p>
        </p:txBody>
      </p:sp>
      <p:sp>
        <p:nvSpPr>
          <p:cNvPr id="394" name="Google Shape;394;p55"/>
          <p:cNvSpPr/>
          <p:nvPr/>
        </p:nvSpPr>
        <p:spPr>
          <a:xfrm>
            <a:off x="447000" y="1410325"/>
            <a:ext cx="8250000" cy="3602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800000"/>
                </a:solidFill>
                <a:latin typeface="Courier New"/>
                <a:ea typeface="Courier New"/>
                <a:cs typeface="Courier New"/>
                <a:sym typeface="Courier New"/>
              </a:rPr>
              <a:t>&lt;script&gt;</a:t>
            </a:r>
            <a:endParaRPr sz="8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calc</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document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querySelector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'.calculator'</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document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querySelector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let</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calc</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addEventListener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'click'</a:t>
            </a: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function</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eventTarget</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 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classList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contains</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"btn"</a:t>
            </a: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return</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try</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795E26"/>
                </a:solidFill>
                <a:latin typeface="Courier New"/>
                <a:ea typeface="Courier New"/>
                <a:cs typeface="Courier New"/>
                <a:sym typeface="Courier New"/>
              </a:rPr>
              <a:t>eval</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a:t>
            </a:r>
            <a:r>
              <a:rPr lang="zh-TW" sz="800">
                <a:solidFill>
                  <a:srgbClr val="A31515"/>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rgbClr val="A31515"/>
                </a:solidFill>
                <a:latin typeface="Courier New"/>
                <a:ea typeface="Courier New"/>
                <a:cs typeface="Courier New"/>
                <a:sym typeface="Courier New"/>
              </a:rPr>
              <a:t>} = ${</a:t>
            </a:r>
            <a:r>
              <a:rPr lang="zh-TW" sz="800">
                <a:solidFill>
                  <a:srgbClr val="795E26"/>
                </a:solidFill>
                <a:latin typeface="Courier New"/>
                <a:ea typeface="Courier New"/>
                <a:cs typeface="Courier New"/>
                <a:sym typeface="Courier New"/>
              </a:rPr>
              <a:t>eval</a:t>
            </a:r>
            <a:r>
              <a:rPr lang="zh-TW" sz="800">
                <a:solidFill>
                  <a:srgbClr val="A31515"/>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inputAll</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catch</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else</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 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800000"/>
                </a:solidFill>
                <a:latin typeface="Courier New"/>
                <a:ea typeface="Courier New"/>
                <a:cs typeface="Courier New"/>
                <a:sym typeface="Courier New"/>
              </a:rPr>
              <a:t>&lt;/script&gt;</a:t>
            </a:r>
            <a:endParaRPr sz="8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8000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賦值運算子</a:t>
            </a:r>
            <a:endParaRPr/>
          </a:p>
        </p:txBody>
      </p:sp>
      <p:graphicFrame>
        <p:nvGraphicFramePr>
          <p:cNvPr id="400" name="Google Shape;400;p56"/>
          <p:cNvGraphicFramePr/>
          <p:nvPr/>
        </p:nvGraphicFramePr>
        <p:xfrm>
          <a:off x="1702425" y="1555263"/>
          <a:ext cx="3000000" cy="3000000"/>
        </p:xfrm>
        <a:graphic>
          <a:graphicData uri="http://schemas.openxmlformats.org/drawingml/2006/table">
            <a:tbl>
              <a:tblPr>
                <a:noFill/>
                <a:tableStyleId>{4C85259A-775E-4402-AA9A-831B89BCA7B0}</a:tableStyleId>
              </a:tblPr>
              <a:tblGrid>
                <a:gridCol w="92605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意義</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簡寫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賦值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加法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減法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乘法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除法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餘數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指數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1" name="Google Shape;401;p56"/>
          <p:cNvSpPr txBox="1"/>
          <p:nvPr/>
        </p:nvSpPr>
        <p:spPr>
          <a:xfrm>
            <a:off x="403900" y="1019700"/>
            <a:ext cx="79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a:t>
            </a:r>
            <a:r>
              <a:rPr lang="zh-TW"/>
              <a:t>的等號跟數學等號意義不同，這裡的等號比較像是「變成右邊的值」的意思。</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比較</a:t>
            </a:r>
            <a:r>
              <a:rPr lang="zh-TW"/>
              <a:t>運算子</a:t>
            </a:r>
            <a:endParaRPr/>
          </a:p>
        </p:txBody>
      </p:sp>
      <p:graphicFrame>
        <p:nvGraphicFramePr>
          <p:cNvPr id="407" name="Google Shape;407;p57"/>
          <p:cNvGraphicFramePr/>
          <p:nvPr/>
        </p:nvGraphicFramePr>
        <p:xfrm>
          <a:off x="1422525" y="1383113"/>
          <a:ext cx="3000000" cy="3000000"/>
        </p:xfrm>
        <a:graphic>
          <a:graphicData uri="http://schemas.openxmlformats.org/drawingml/2006/table">
            <a:tbl>
              <a:tblPr>
                <a:noFill/>
                <a:tableStyleId>{4C85259A-775E-4402-AA9A-831B89BCA7B0}</a:tableStyleId>
              </a:tblPr>
              <a:tblGrid>
                <a:gridCol w="119950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t>範例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大</a:t>
                      </a:r>
                      <a:r>
                        <a:rPr lang="zh-TW"/>
                        <a:t>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&gt;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&gt; 5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小</a:t>
                      </a:r>
                      <a:r>
                        <a:rPr lang="zh-TW"/>
                        <a:t>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&lt;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&lt; 5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小</a:t>
                      </a:r>
                      <a:r>
                        <a:rPr lang="zh-TW"/>
                        <a:t>於等於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&lt;=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&lt;= 5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嚴格等於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不等於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嚴格不等於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'10' !== 10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8" name="Google Shape;408;p57"/>
          <p:cNvSpPr txBox="1"/>
          <p:nvPr/>
        </p:nvSpPr>
        <p:spPr>
          <a:xfrm>
            <a:off x="391150" y="940200"/>
            <a:ext cx="38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得到的結果為布林值。</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邏輯</a:t>
            </a:r>
            <a:r>
              <a:rPr lang="zh-TW"/>
              <a:t>運算子</a:t>
            </a:r>
            <a:endParaRPr/>
          </a:p>
        </p:txBody>
      </p:sp>
      <p:graphicFrame>
        <p:nvGraphicFramePr>
          <p:cNvPr id="414" name="Google Shape;414;p58"/>
          <p:cNvGraphicFramePr/>
          <p:nvPr/>
        </p:nvGraphicFramePr>
        <p:xfrm>
          <a:off x="1422525" y="1383113"/>
          <a:ext cx="3000000" cy="3000000"/>
        </p:xfrm>
        <a:graphic>
          <a:graphicData uri="http://schemas.openxmlformats.org/drawingml/2006/table">
            <a:tbl>
              <a:tblPr>
                <a:noFill/>
                <a:tableStyleId>{4C85259A-775E-4402-AA9A-831B89BCA7B0}</a:tableStyleId>
              </a:tblPr>
              <a:tblGrid>
                <a:gridCol w="1470825"/>
                <a:gridCol w="4889150"/>
              </a:tblGrid>
              <a:tr h="396200">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AND </a:t>
                      </a:r>
                      <a:r>
                        <a:rPr lang="zh-TW"/>
                        <a:t>而且</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&amp;&amp; false &amp;&amp;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OR </a:t>
                      </a:r>
                      <a:r>
                        <a:rPr lang="zh-TW"/>
                        <a:t>或者</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 false ||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NOT </a:t>
                      </a:r>
                      <a:r>
                        <a:rPr lang="zh-TW"/>
                        <a:t>反轉</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利用NOT轉型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!!0, !!null, !!</a:t>
                      </a:r>
                      <a:r>
                        <a:rPr lang="zh-TW"/>
                        <a:t>'', !!undefined, !!NaN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15" name="Google Shape;415;p58"/>
          <p:cNvSpPr txBox="1"/>
          <p:nvPr/>
        </p:nvSpPr>
        <p:spPr>
          <a:xfrm>
            <a:off x="1299000" y="3651275"/>
            <a:ext cx="654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當我們後期很熟悉邏輯運算子之後，常常會把它運用在程式語法之中。我們稱之為短路解析。利用 AND 可以快速判斷資料是否存在，利用 OR 可以設定預設值。</a:t>
            </a:r>
            <a:endParaRPr/>
          </a:p>
        </p:txBody>
      </p:sp>
      <p:sp>
        <p:nvSpPr>
          <p:cNvPr id="416" name="Google Shape;416;p58"/>
          <p:cNvSpPr txBox="1"/>
          <p:nvPr/>
        </p:nvSpPr>
        <p:spPr>
          <a:xfrm>
            <a:off x="529725" y="956425"/>
            <a:ext cx="7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得到的結果通常是布林值，但特殊情況下我們也會用這方法得到其他類別的資料...</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三元運算子  </a:t>
            </a:r>
            <a:r>
              <a:rPr lang="zh-TW">
                <a:solidFill>
                  <a:srgbClr val="FF0000"/>
                </a:solidFill>
              </a:rPr>
              <a:t>(</a:t>
            </a:r>
            <a:r>
              <a:rPr lang="zh-TW"/>
              <a:t>判斷</a:t>
            </a:r>
            <a:r>
              <a:rPr lang="zh-TW">
                <a:solidFill>
                  <a:srgbClr val="FF0000"/>
                </a:solidFill>
              </a:rPr>
              <a:t>)</a:t>
            </a:r>
            <a:r>
              <a:rPr lang="zh-TW"/>
              <a:t> </a:t>
            </a:r>
            <a:r>
              <a:rPr lang="zh-TW">
                <a:solidFill>
                  <a:srgbClr val="FF0000"/>
                </a:solidFill>
              </a:rPr>
              <a:t>?</a:t>
            </a:r>
            <a:r>
              <a:rPr lang="zh-TW"/>
              <a:t>  if true…  </a:t>
            </a:r>
            <a:r>
              <a:rPr lang="zh-TW">
                <a:solidFill>
                  <a:srgbClr val="FF0000"/>
                </a:solidFill>
              </a:rPr>
              <a:t>:</a:t>
            </a:r>
            <a:r>
              <a:rPr lang="zh-TW"/>
              <a:t>  if false…</a:t>
            </a:r>
            <a:endParaRPr/>
          </a:p>
        </p:txBody>
      </p:sp>
      <p:sp>
        <p:nvSpPr>
          <p:cNvPr id="422" name="Google Shape;422;p59"/>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23" name="Google Shape;423;p59"/>
          <p:cNvSpPr txBox="1"/>
          <p:nvPr/>
        </p:nvSpPr>
        <p:spPr>
          <a:xfrm>
            <a:off x="717750" y="949000"/>
            <a:ext cx="770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一般來說，寫程式常常會遇到一些需要判斷的地方，如果為 ture ，才繼續往下寫，</a:t>
            </a:r>
            <a:endParaRPr/>
          </a:p>
          <a:p>
            <a:pPr indent="0" lvl="0" marL="0" rtl="0" algn="l">
              <a:spcBef>
                <a:spcPts val="0"/>
              </a:spcBef>
              <a:spcAft>
                <a:spcPts val="0"/>
              </a:spcAft>
              <a:buNone/>
            </a:pPr>
            <a:r>
              <a:rPr lang="zh-TW"/>
              <a:t>我們會用 if 來作為判斷：</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4" name="Google Shape;424;p59"/>
          <p:cNvSpPr txBox="1"/>
          <p:nvPr/>
        </p:nvSpPr>
        <p:spPr>
          <a:xfrm>
            <a:off x="2427000"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1</a:t>
            </a:r>
            <a:endParaRPr sz="2300"/>
          </a:p>
        </p:txBody>
      </p:sp>
      <p:sp>
        <p:nvSpPr>
          <p:cNvPr id="425" name="Google Shape;425;p59"/>
          <p:cNvSpPr txBox="1"/>
          <p:nvPr/>
        </p:nvSpPr>
        <p:spPr>
          <a:xfrm>
            <a:off x="3734500"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2</a:t>
            </a:r>
            <a:endParaRPr sz="2300"/>
          </a:p>
        </p:txBody>
      </p:sp>
      <p:sp>
        <p:nvSpPr>
          <p:cNvPr id="426" name="Google Shape;426;p59"/>
          <p:cNvSpPr txBox="1"/>
          <p:nvPr/>
        </p:nvSpPr>
        <p:spPr>
          <a:xfrm>
            <a:off x="5452225"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3</a:t>
            </a:r>
            <a:endParaRPr sz="2300"/>
          </a:p>
        </p:txBody>
      </p:sp>
      <p:sp>
        <p:nvSpPr>
          <p:cNvPr id="427" name="Google Shape;427;p59"/>
          <p:cNvSpPr txBox="1"/>
          <p:nvPr/>
        </p:nvSpPr>
        <p:spPr>
          <a:xfrm>
            <a:off x="804525" y="1522825"/>
            <a:ext cx="7402500" cy="19086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const x = 10;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if ( x &gt; 10)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console.log('x &gt; 10');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else</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console.log('x &lt;= 10');</a:t>
            </a:r>
            <a:endParaRPr>
              <a:solidFill>
                <a:schemeClr val="dk1"/>
              </a:solidFill>
            </a:endParaRPr>
          </a:p>
          <a:p>
            <a:pPr indent="0" lvl="0" marL="0" rtl="0" algn="l">
              <a:spcBef>
                <a:spcPts val="0"/>
              </a:spcBef>
              <a:spcAft>
                <a:spcPts val="0"/>
              </a:spcAft>
              <a:buNone/>
            </a:pPr>
            <a:r>
              <a:rPr lang="zh-TW">
                <a:solidFill>
                  <a:schemeClr val="dk1"/>
                </a:solidFill>
              </a:rPr>
              <a:t>}</a:t>
            </a:r>
            <a:endParaRPr/>
          </a:p>
        </p:txBody>
      </p:sp>
      <p:sp>
        <p:nvSpPr>
          <p:cNvPr id="428" name="Google Shape;428;p59"/>
          <p:cNvSpPr txBox="1"/>
          <p:nvPr/>
        </p:nvSpPr>
        <p:spPr>
          <a:xfrm>
            <a:off x="717750" y="3544000"/>
            <a:ext cx="63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但</a:t>
            </a:r>
            <a:r>
              <a:rPr lang="zh-TW">
                <a:solidFill>
                  <a:schemeClr val="dk1"/>
                </a:solidFill>
              </a:rPr>
              <a:t>上面</a:t>
            </a:r>
            <a:r>
              <a:rPr lang="zh-TW">
                <a:solidFill>
                  <a:schemeClr val="dk1"/>
                </a:solidFill>
              </a:rPr>
              <a:t>寫起來會變得很長，這時候，我們可以用三元運算子來做簡化：</a:t>
            </a:r>
            <a:endParaRPr>
              <a:solidFill>
                <a:schemeClr val="dk1"/>
              </a:solidFill>
            </a:endParaRPr>
          </a:p>
        </p:txBody>
      </p:sp>
      <p:sp>
        <p:nvSpPr>
          <p:cNvPr id="429" name="Google Shape;429;p59"/>
          <p:cNvSpPr txBox="1"/>
          <p:nvPr/>
        </p:nvSpPr>
        <p:spPr>
          <a:xfrm>
            <a:off x="777975" y="3977425"/>
            <a:ext cx="7455600" cy="6771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const x = 10;</a:t>
            </a:r>
            <a:endParaRPr>
              <a:solidFill>
                <a:schemeClr val="dk1"/>
              </a:solidFill>
            </a:endParaRPr>
          </a:p>
          <a:p>
            <a:pPr indent="0" lvl="0" marL="0" rtl="0" algn="l">
              <a:spcBef>
                <a:spcPts val="0"/>
              </a:spcBef>
              <a:spcAft>
                <a:spcPts val="0"/>
              </a:spcAft>
              <a:buNone/>
            </a:pPr>
            <a:r>
              <a:rPr lang="zh-TW">
                <a:solidFill>
                  <a:schemeClr val="dk1"/>
                </a:solidFill>
              </a:rPr>
              <a:t>console.log(  </a:t>
            </a:r>
            <a:r>
              <a:rPr lang="zh-TW" sz="1800">
                <a:solidFill>
                  <a:srgbClr val="FF0000"/>
                </a:solidFill>
              </a:rPr>
              <a:t>(</a:t>
            </a:r>
            <a:r>
              <a:rPr lang="zh-TW">
                <a:solidFill>
                  <a:schemeClr val="dk1"/>
                </a:solidFill>
              </a:rPr>
              <a:t>x &gt; 10</a:t>
            </a:r>
            <a:r>
              <a:rPr lang="zh-TW" sz="1800">
                <a:solidFill>
                  <a:srgbClr val="FF0000"/>
                </a:solidFill>
              </a:rPr>
              <a:t>) ?</a:t>
            </a:r>
            <a:r>
              <a:rPr lang="zh-TW">
                <a:solidFill>
                  <a:schemeClr val="dk1"/>
                </a:solidFill>
              </a:rPr>
              <a:t> 'x &gt; 10' </a:t>
            </a:r>
            <a:r>
              <a:rPr lang="zh-TW" sz="1800">
                <a:solidFill>
                  <a:srgbClr val="FF0000"/>
                </a:solidFill>
              </a:rPr>
              <a:t> : </a:t>
            </a:r>
            <a:r>
              <a:rPr lang="zh-TW">
                <a:solidFill>
                  <a:schemeClr val="dk1"/>
                </a:solidFill>
              </a:rPr>
              <a:t> 'x &lt;= 10'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函式 function</a:t>
            </a:r>
            <a:endParaRPr/>
          </a:p>
        </p:txBody>
      </p:sp>
      <p:sp>
        <p:nvSpPr>
          <p:cNvPr id="435" name="Google Shape;435;p60"/>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36" name="Google Shape;436;p60"/>
          <p:cNvSpPr txBox="1"/>
          <p:nvPr/>
        </p:nvSpPr>
        <p:spPr>
          <a:xfrm>
            <a:off x="730600" y="1008400"/>
            <a:ext cx="7708500" cy="25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函式可以說是 javascript 組成的基本要素之一，一個函式本身就是一段功能，可用來重複執行某個任務或計算的語法。目前前端框架也都是使用 Functional Programming 設計。</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zh-TW">
                <a:solidFill>
                  <a:schemeClr val="dk1"/>
                </a:solidFill>
              </a:rPr>
              <a:t>定義</a:t>
            </a:r>
            <a:r>
              <a:rPr lang="zh-TW"/>
              <a:t>函式，是用一系列的函式關鍵詞以及符號組成, 例如：</a:t>
            </a:r>
            <a:endParaRPr/>
          </a:p>
          <a:p>
            <a:pPr indent="0" lvl="0" marL="0" rtl="0" algn="l">
              <a:lnSpc>
                <a:spcPct val="115000"/>
              </a:lnSpc>
              <a:spcBef>
                <a:spcPts val="0"/>
              </a:spcBef>
              <a:spcAft>
                <a:spcPts val="0"/>
              </a:spcAft>
              <a:buNone/>
            </a:pPr>
            <a:r>
              <a:rPr lang="zh-TW"/>
              <a:t>1.開頭用 functiuon 當做宣告</a:t>
            </a:r>
            <a:r>
              <a:rPr lang="zh-TW">
                <a:solidFill>
                  <a:schemeClr val="dk1"/>
                </a:solidFill>
              </a:rPr>
              <a:t>。</a:t>
            </a:r>
            <a:endParaRPr/>
          </a:p>
          <a:p>
            <a:pPr indent="0" lvl="0" marL="0" rtl="0" algn="l">
              <a:lnSpc>
                <a:spcPct val="115000"/>
              </a:lnSpc>
              <a:spcBef>
                <a:spcPts val="0"/>
              </a:spcBef>
              <a:spcAft>
                <a:spcPts val="0"/>
              </a:spcAft>
              <a:buNone/>
            </a:pPr>
            <a:r>
              <a:rPr lang="zh-TW"/>
              <a:t>2.後面帶著一個函式名稱：square (函式名稱可以自定)</a:t>
            </a:r>
            <a:r>
              <a:rPr lang="zh-TW">
                <a:solidFill>
                  <a:schemeClr val="dk1"/>
                </a:solidFill>
              </a:rPr>
              <a:t>。</a:t>
            </a:r>
            <a:endParaRPr/>
          </a:p>
          <a:p>
            <a:pPr indent="0" lvl="0" marL="0" rtl="0" algn="l">
              <a:lnSpc>
                <a:spcPct val="115000"/>
              </a:lnSpc>
              <a:spcBef>
                <a:spcPts val="0"/>
              </a:spcBef>
              <a:spcAft>
                <a:spcPts val="0"/>
              </a:spcAft>
              <a:buNone/>
            </a:pPr>
            <a:r>
              <a:rPr lang="zh-TW">
                <a:solidFill>
                  <a:schemeClr val="dk1"/>
                </a:solidFill>
              </a:rPr>
              <a:t>3.小括號裡面是呼叫 square 函式的時候可以帶入的參數 (參數名稱可自定)。</a:t>
            </a:r>
            <a:endParaRPr>
              <a:solidFill>
                <a:schemeClr val="dk1"/>
              </a:solidFill>
            </a:endParaRPr>
          </a:p>
          <a:p>
            <a:pPr indent="0" lvl="0" marL="0" rtl="0" algn="l">
              <a:lnSpc>
                <a:spcPct val="115000"/>
              </a:lnSpc>
              <a:spcBef>
                <a:spcPts val="0"/>
              </a:spcBef>
              <a:spcAft>
                <a:spcPts val="0"/>
              </a:spcAft>
              <a:buNone/>
            </a:pPr>
            <a:r>
              <a:rPr lang="zh-TW">
                <a:solidFill>
                  <a:schemeClr val="dk1"/>
                </a:solidFill>
              </a:rPr>
              <a:t>4.大括號裡面代表你想執行的任務、或計算。</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5.最後，結束函式後想回傳什麼結果，可以寫在 return 後面。</a:t>
            </a:r>
            <a:endParaRPr>
              <a:solidFill>
                <a:schemeClr val="dk1"/>
              </a:solidFill>
            </a:endParaRPr>
          </a:p>
          <a:p>
            <a:pPr indent="0" lvl="0" marL="0" rtl="0" algn="l">
              <a:spcBef>
                <a:spcPts val="0"/>
              </a:spcBef>
              <a:spcAft>
                <a:spcPts val="0"/>
              </a:spcAft>
              <a:buNone/>
            </a:pPr>
            <a:r>
              <a:t/>
            </a:r>
            <a:endParaRPr/>
          </a:p>
        </p:txBody>
      </p:sp>
      <p:sp>
        <p:nvSpPr>
          <p:cNvPr id="437" name="Google Shape;437;p60"/>
          <p:cNvSpPr/>
          <p:nvPr/>
        </p:nvSpPr>
        <p:spPr>
          <a:xfrm>
            <a:off x="447000" y="3332850"/>
            <a:ext cx="8250000" cy="1155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a:t>
            </a:r>
            <a:r>
              <a:rPr lang="zh-TW">
                <a:solidFill>
                  <a:schemeClr val="dk1"/>
                </a:solidFill>
              </a:rPr>
              <a:t> </a:t>
            </a:r>
            <a:r>
              <a:rPr lang="zh-TW" u="sng">
                <a:solidFill>
                  <a:schemeClr val="dk1"/>
                </a:solidFill>
              </a:rPr>
              <a:t>square </a:t>
            </a:r>
            <a:r>
              <a:rPr lang="zh-TW">
                <a:solidFill>
                  <a:schemeClr val="dk1"/>
                </a:solidFill>
              </a:rPr>
              <a:t>(number)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    return number * number;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a:t>
            </a:r>
            <a:endParaRPr sz="1500">
              <a:solidFill>
                <a:srgbClr val="38761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函式表達式 function expression</a:t>
            </a:r>
            <a:endParaRPr/>
          </a:p>
        </p:txBody>
      </p:sp>
      <p:sp>
        <p:nvSpPr>
          <p:cNvPr id="443" name="Google Shape;443;p61"/>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44" name="Google Shape;444;p61"/>
          <p:cNvSpPr txBox="1"/>
          <p:nvPr/>
        </p:nvSpPr>
        <p:spPr>
          <a:xfrm>
            <a:off x="730600" y="1008400"/>
            <a:ext cx="770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現在還有一個新的函式宣告方式，叫做函式表達式(function expression)</a:t>
            </a:r>
            <a:endParaRPr/>
          </a:p>
          <a:p>
            <a:pPr indent="0" lvl="0" marL="0" rtl="0" algn="l">
              <a:spcBef>
                <a:spcPts val="0"/>
              </a:spcBef>
              <a:spcAft>
                <a:spcPts val="0"/>
              </a:spcAft>
              <a:buNone/>
            </a:pPr>
            <a:r>
              <a:rPr lang="zh-TW"/>
              <a:t>簡單來說，就是變成宣告一個變數，讓該變數等於一個函式。</a:t>
            </a:r>
            <a:endParaRPr/>
          </a:p>
          <a:p>
            <a:pPr indent="0" lvl="0" marL="0" rtl="0" algn="l">
              <a:spcBef>
                <a:spcPts val="0"/>
              </a:spcBef>
              <a:spcAft>
                <a:spcPts val="0"/>
              </a:spcAft>
              <a:buNone/>
            </a:pPr>
            <a:r>
              <a:rPr lang="zh-TW"/>
              <a:t>以後呼叫這個變數，就等同於是呼叫函式。</a:t>
            </a:r>
            <a:endParaRPr/>
          </a:p>
        </p:txBody>
      </p:sp>
      <p:sp>
        <p:nvSpPr>
          <p:cNvPr id="445" name="Google Shape;445;p61"/>
          <p:cNvSpPr/>
          <p:nvPr/>
        </p:nvSpPr>
        <p:spPr>
          <a:xfrm>
            <a:off x="447000" y="2239000"/>
            <a:ext cx="8250000" cy="2249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u="sng">
                <a:solidFill>
                  <a:schemeClr val="dk1"/>
                </a:solidFill>
              </a:rPr>
              <a:t>square</a:t>
            </a:r>
            <a:r>
              <a:rPr lang="zh-TW">
                <a:solidFill>
                  <a:schemeClr val="dk1"/>
                </a:solidFill>
              </a:rPr>
              <a:t> = </a:t>
            </a:r>
            <a:r>
              <a:rPr lang="zh-TW">
                <a:solidFill>
                  <a:srgbClr val="1155CC"/>
                </a:solidFill>
              </a:rPr>
              <a:t> function</a:t>
            </a:r>
            <a:r>
              <a:rPr lang="zh-TW">
                <a:solidFill>
                  <a:schemeClr val="dk1"/>
                </a:solidFill>
              </a:rPr>
              <a:t> (number)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    return number * number;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const x = square(2); // x = 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const y = square(3); // y = 9</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BOM &amp; DOM</a:t>
            </a:r>
            <a:endParaRPr/>
          </a:p>
        </p:txBody>
      </p:sp>
      <p:sp>
        <p:nvSpPr>
          <p:cNvPr id="85" name="Google Shape;85;p17"/>
          <p:cNvSpPr/>
          <p:nvPr/>
        </p:nvSpPr>
        <p:spPr>
          <a:xfrm>
            <a:off x="1963525" y="1048988"/>
            <a:ext cx="6989700" cy="1686900"/>
          </a:xfrm>
          <a:prstGeom prst="rect">
            <a:avLst/>
          </a:prstGeom>
          <a:noFill/>
          <a:ln cap="flat" cmpd="sng" w="38100">
            <a:solidFill>
              <a:srgbClr val="AC9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nvSpPr>
        <p:spPr>
          <a:xfrm>
            <a:off x="5592700" y="1308950"/>
            <a:ext cx="10620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500">
                <a:solidFill>
                  <a:srgbClr val="20124D"/>
                </a:solidFill>
                <a:latin typeface="Montserrat"/>
                <a:ea typeface="Montserrat"/>
                <a:cs typeface="Montserrat"/>
                <a:sym typeface="Montserrat"/>
              </a:rPr>
              <a:t>BOM</a:t>
            </a:r>
            <a:endParaRPr b="1" sz="2500">
              <a:solidFill>
                <a:srgbClr val="20124D"/>
              </a:solidFill>
              <a:latin typeface="Montserrat"/>
              <a:ea typeface="Montserrat"/>
              <a:cs typeface="Montserrat"/>
              <a:sym typeface="Montserrat"/>
            </a:endParaRPr>
          </a:p>
        </p:txBody>
      </p:sp>
      <p:sp>
        <p:nvSpPr>
          <p:cNvPr id="87" name="Google Shape;87;p17"/>
          <p:cNvSpPr/>
          <p:nvPr/>
        </p:nvSpPr>
        <p:spPr>
          <a:xfrm>
            <a:off x="121300" y="2771650"/>
            <a:ext cx="5471400" cy="18912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121300" y="1953750"/>
            <a:ext cx="1803600" cy="8022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96625" y="1864550"/>
            <a:ext cx="1062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TW" sz="2500">
                <a:solidFill>
                  <a:srgbClr val="38761D"/>
                </a:solidFill>
                <a:latin typeface="Montserrat"/>
                <a:ea typeface="Montserrat"/>
                <a:cs typeface="Montserrat"/>
                <a:sym typeface="Montserrat"/>
              </a:rPr>
              <a:t>DOM</a:t>
            </a:r>
            <a:endParaRPr>
              <a:solidFill>
                <a:srgbClr val="38761D"/>
              </a:solidFill>
              <a:latin typeface="Montserrat Medium"/>
              <a:ea typeface="Montserrat Medium"/>
              <a:cs typeface="Montserrat Medium"/>
              <a:sym typeface="Montserrat Medium"/>
            </a:endParaRPr>
          </a:p>
        </p:txBody>
      </p:sp>
      <p:grpSp>
        <p:nvGrpSpPr>
          <p:cNvPr id="90" name="Google Shape;90;p17"/>
          <p:cNvGrpSpPr/>
          <p:nvPr/>
        </p:nvGrpSpPr>
        <p:grpSpPr>
          <a:xfrm>
            <a:off x="195088" y="1333630"/>
            <a:ext cx="8706116" cy="3098045"/>
            <a:chOff x="70875" y="1333630"/>
            <a:chExt cx="8706116" cy="3098045"/>
          </a:xfrm>
        </p:grpSpPr>
        <p:sp>
          <p:nvSpPr>
            <p:cNvPr id="91" name="Google Shape;91;p17"/>
            <p:cNvSpPr/>
            <p:nvPr/>
          </p:nvSpPr>
          <p:spPr>
            <a:xfrm>
              <a:off x="3774767" y="1333630"/>
              <a:ext cx="1683532" cy="5341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FFFFFF"/>
                  </a:solidFill>
                </a:rPr>
                <a:t>Window</a:t>
              </a:r>
              <a:endParaRPr sz="1600">
                <a:solidFill>
                  <a:srgbClr val="FFFFFF"/>
                </a:solidFill>
              </a:endParaRPr>
            </a:p>
          </p:txBody>
        </p:sp>
        <p:cxnSp>
          <p:nvCxnSpPr>
            <p:cNvPr id="92" name="Google Shape;92;p17"/>
            <p:cNvCxnSpPr>
              <a:stCxn id="91" idx="2"/>
              <a:endCxn id="93" idx="0"/>
            </p:cNvCxnSpPr>
            <p:nvPr/>
          </p:nvCxnSpPr>
          <p:spPr>
            <a:xfrm rot="5400000">
              <a:off x="2717983" y="383780"/>
              <a:ext cx="414600" cy="3382500"/>
            </a:xfrm>
            <a:prstGeom prst="bentConnector3">
              <a:avLst>
                <a:gd fmla="val 50017" name="adj1"/>
              </a:avLst>
            </a:prstGeom>
            <a:noFill/>
            <a:ln cap="flat" cmpd="sng" w="9525">
              <a:solidFill>
                <a:schemeClr val="dk2"/>
              </a:solidFill>
              <a:prstDash val="solid"/>
              <a:round/>
              <a:headEnd len="med" w="med" type="none"/>
              <a:tailEnd len="med" w="med" type="none"/>
            </a:ln>
          </p:spPr>
        </p:cxnSp>
        <p:sp>
          <p:nvSpPr>
            <p:cNvPr id="93" name="Google Shape;93;p17"/>
            <p:cNvSpPr/>
            <p:nvPr/>
          </p:nvSpPr>
          <p:spPr>
            <a:xfrm>
              <a:off x="735200" y="2282222"/>
              <a:ext cx="997899"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Document</a:t>
              </a:r>
              <a:endParaRPr sz="1200"/>
            </a:p>
          </p:txBody>
        </p:sp>
        <p:cxnSp>
          <p:nvCxnSpPr>
            <p:cNvPr id="94" name="Google Shape;94;p17"/>
            <p:cNvCxnSpPr>
              <a:stCxn id="91" idx="2"/>
              <a:endCxn id="95" idx="0"/>
            </p:cNvCxnSpPr>
            <p:nvPr/>
          </p:nvCxnSpPr>
          <p:spPr>
            <a:xfrm flipH="1" rot="-5400000">
              <a:off x="6300733" y="183530"/>
              <a:ext cx="414300" cy="3782700"/>
            </a:xfrm>
            <a:prstGeom prst="bentConnector3">
              <a:avLst>
                <a:gd fmla="val 49999" name="adj1"/>
              </a:avLst>
            </a:prstGeom>
            <a:noFill/>
            <a:ln cap="flat" cmpd="sng" w="9525">
              <a:solidFill>
                <a:schemeClr val="dk2"/>
              </a:solidFill>
              <a:prstDash val="solid"/>
              <a:round/>
              <a:headEnd len="med" w="med" type="none"/>
              <a:tailEnd len="med" w="med" type="none"/>
            </a:ln>
          </p:spPr>
        </p:cxnSp>
        <p:sp>
          <p:nvSpPr>
            <p:cNvPr id="96" name="Google Shape;96;p17"/>
            <p:cNvSpPr/>
            <p:nvPr/>
          </p:nvSpPr>
          <p:spPr>
            <a:xfrm>
              <a:off x="1902862" y="2282084"/>
              <a:ext cx="937338"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Location</a:t>
              </a:r>
              <a:endParaRPr sz="1200"/>
            </a:p>
          </p:txBody>
        </p:sp>
        <p:sp>
          <p:nvSpPr>
            <p:cNvPr id="97" name="Google Shape;97;p17"/>
            <p:cNvSpPr/>
            <p:nvPr/>
          </p:nvSpPr>
          <p:spPr>
            <a:xfrm>
              <a:off x="3016317" y="2282084"/>
              <a:ext cx="937338"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History</a:t>
              </a:r>
              <a:endParaRPr sz="1200"/>
            </a:p>
          </p:txBody>
        </p:sp>
        <p:sp>
          <p:nvSpPr>
            <p:cNvPr id="98" name="Google Shape;98;p17"/>
            <p:cNvSpPr/>
            <p:nvPr/>
          </p:nvSpPr>
          <p:spPr>
            <a:xfrm>
              <a:off x="4164221" y="2282224"/>
              <a:ext cx="904625"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Navigator</a:t>
              </a:r>
              <a:endParaRPr sz="1200"/>
            </a:p>
          </p:txBody>
        </p:sp>
        <p:sp>
          <p:nvSpPr>
            <p:cNvPr id="99" name="Google Shape;99;p17"/>
            <p:cNvSpPr/>
            <p:nvPr/>
          </p:nvSpPr>
          <p:spPr>
            <a:xfrm>
              <a:off x="5306819" y="228208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Screen</a:t>
              </a:r>
              <a:endParaRPr sz="1200"/>
            </a:p>
          </p:txBody>
        </p:sp>
        <p:sp>
          <p:nvSpPr>
            <p:cNvPr id="100" name="Google Shape;100;p17"/>
            <p:cNvSpPr/>
            <p:nvPr/>
          </p:nvSpPr>
          <p:spPr>
            <a:xfrm>
              <a:off x="6237995" y="228208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Popup</a:t>
              </a:r>
              <a:endParaRPr sz="1200"/>
            </a:p>
          </p:txBody>
        </p:sp>
        <p:sp>
          <p:nvSpPr>
            <p:cNvPr id="101" name="Google Shape;101;p17"/>
            <p:cNvSpPr/>
            <p:nvPr/>
          </p:nvSpPr>
          <p:spPr>
            <a:xfrm>
              <a:off x="7169171" y="228222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Timer</a:t>
              </a:r>
              <a:endParaRPr sz="1200"/>
            </a:p>
          </p:txBody>
        </p:sp>
        <p:sp>
          <p:nvSpPr>
            <p:cNvPr id="95" name="Google Shape;95;p17"/>
            <p:cNvSpPr/>
            <p:nvPr/>
          </p:nvSpPr>
          <p:spPr>
            <a:xfrm>
              <a:off x="8021605" y="2282072"/>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Cookie</a:t>
              </a:r>
              <a:endParaRPr sz="1200"/>
            </a:p>
          </p:txBody>
        </p:sp>
        <p:cxnSp>
          <p:nvCxnSpPr>
            <p:cNvPr id="102" name="Google Shape;102;p17"/>
            <p:cNvCxnSpPr>
              <a:stCxn id="93" idx="2"/>
              <a:endCxn id="103" idx="0"/>
            </p:cNvCxnSpPr>
            <p:nvPr/>
          </p:nvCxnSpPr>
          <p:spPr>
            <a:xfrm flipH="1" rot="-5400000">
              <a:off x="1511499" y="2419226"/>
              <a:ext cx="378600" cy="9333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03" name="Google Shape;103;p17"/>
            <p:cNvSpPr/>
            <p:nvPr/>
          </p:nvSpPr>
          <p:spPr>
            <a:xfrm>
              <a:off x="1801350" y="30751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HTML</a:t>
              </a:r>
              <a:endParaRPr sz="1200"/>
            </a:p>
          </p:txBody>
        </p:sp>
        <p:sp>
          <p:nvSpPr>
            <p:cNvPr id="104" name="Google Shape;104;p17"/>
            <p:cNvSpPr/>
            <p:nvPr/>
          </p:nvSpPr>
          <p:spPr>
            <a:xfrm>
              <a:off x="489975" y="356482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Head</a:t>
              </a:r>
              <a:endParaRPr sz="1200"/>
            </a:p>
          </p:txBody>
        </p:sp>
        <p:sp>
          <p:nvSpPr>
            <p:cNvPr id="105" name="Google Shape;105;p17"/>
            <p:cNvSpPr/>
            <p:nvPr/>
          </p:nvSpPr>
          <p:spPr>
            <a:xfrm>
              <a:off x="3303900" y="356482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Body</a:t>
              </a:r>
              <a:endParaRPr sz="1200"/>
            </a:p>
          </p:txBody>
        </p:sp>
        <p:sp>
          <p:nvSpPr>
            <p:cNvPr id="106" name="Google Shape;106;p17"/>
            <p:cNvSpPr/>
            <p:nvPr/>
          </p:nvSpPr>
          <p:spPr>
            <a:xfrm>
              <a:off x="708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Meta</a:t>
              </a:r>
              <a:endParaRPr sz="1200"/>
            </a:p>
          </p:txBody>
        </p:sp>
        <p:sp>
          <p:nvSpPr>
            <p:cNvPr id="107" name="Google Shape;107;p17"/>
            <p:cNvSpPr/>
            <p:nvPr/>
          </p:nvSpPr>
          <p:spPr>
            <a:xfrm>
              <a:off x="865000"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CSS</a:t>
              </a:r>
              <a:endParaRPr sz="1200"/>
            </a:p>
          </p:txBody>
        </p:sp>
        <p:sp>
          <p:nvSpPr>
            <p:cNvPr id="108" name="Google Shape;108;p17"/>
            <p:cNvSpPr/>
            <p:nvPr/>
          </p:nvSpPr>
          <p:spPr>
            <a:xfrm>
              <a:off x="198452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Header</a:t>
              </a:r>
              <a:endParaRPr sz="1200"/>
            </a:p>
          </p:txBody>
        </p:sp>
        <p:sp>
          <p:nvSpPr>
            <p:cNvPr id="109" name="Google Shape;109;p17"/>
            <p:cNvSpPr/>
            <p:nvPr/>
          </p:nvSpPr>
          <p:spPr>
            <a:xfrm>
              <a:off x="28681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Main</a:t>
              </a:r>
              <a:endParaRPr sz="1200"/>
            </a:p>
          </p:txBody>
        </p:sp>
        <p:sp>
          <p:nvSpPr>
            <p:cNvPr id="110" name="Google Shape;110;p17"/>
            <p:cNvSpPr/>
            <p:nvPr/>
          </p:nvSpPr>
          <p:spPr>
            <a:xfrm>
              <a:off x="375182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Aside</a:t>
              </a:r>
              <a:endParaRPr sz="1200"/>
            </a:p>
          </p:txBody>
        </p:sp>
        <p:sp>
          <p:nvSpPr>
            <p:cNvPr id="111" name="Google Shape;111;p17"/>
            <p:cNvSpPr/>
            <p:nvPr/>
          </p:nvSpPr>
          <p:spPr>
            <a:xfrm>
              <a:off x="46354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Footer</a:t>
              </a:r>
              <a:endParaRPr sz="1200"/>
            </a:p>
          </p:txBody>
        </p:sp>
        <p:cxnSp>
          <p:nvCxnSpPr>
            <p:cNvPr id="112" name="Google Shape;112;p17"/>
            <p:cNvCxnSpPr>
              <a:stCxn id="103" idx="2"/>
              <a:endCxn id="104" idx="0"/>
            </p:cNvCxnSpPr>
            <p:nvPr/>
          </p:nvCxnSpPr>
          <p:spPr>
            <a:xfrm rot="5400000">
              <a:off x="1444500" y="2841775"/>
              <a:ext cx="134700" cy="13113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13" name="Google Shape;113;p17"/>
            <p:cNvCxnSpPr>
              <a:stCxn id="103" idx="2"/>
              <a:endCxn id="105" idx="0"/>
            </p:cNvCxnSpPr>
            <p:nvPr/>
          </p:nvCxnSpPr>
          <p:spPr>
            <a:xfrm flipH="1" rot="-5400000">
              <a:off x="2851500" y="2746075"/>
              <a:ext cx="134700" cy="15027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14" name="Google Shape;114;p17"/>
            <p:cNvCxnSpPr>
              <a:stCxn id="104" idx="2"/>
              <a:endCxn id="106" idx="0"/>
            </p:cNvCxnSpPr>
            <p:nvPr/>
          </p:nvCxnSpPr>
          <p:spPr>
            <a:xfrm rot="5400000">
              <a:off x="567975" y="3788775"/>
              <a:ext cx="157200" cy="4191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5" name="Google Shape;115;p17"/>
            <p:cNvCxnSpPr>
              <a:stCxn id="104" idx="2"/>
              <a:endCxn id="107" idx="0"/>
            </p:cNvCxnSpPr>
            <p:nvPr/>
          </p:nvCxnSpPr>
          <p:spPr>
            <a:xfrm flipH="1" rot="-5400000">
              <a:off x="965025" y="3810825"/>
              <a:ext cx="157200" cy="3750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6" name="Google Shape;116;p17"/>
            <p:cNvCxnSpPr>
              <a:stCxn id="105" idx="2"/>
              <a:endCxn id="108" idx="0"/>
            </p:cNvCxnSpPr>
            <p:nvPr/>
          </p:nvCxnSpPr>
          <p:spPr>
            <a:xfrm rot="5400000">
              <a:off x="2931750" y="3338625"/>
              <a:ext cx="157200" cy="13194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7" name="Google Shape;117;p17"/>
            <p:cNvCxnSpPr>
              <a:stCxn id="105" idx="2"/>
              <a:endCxn id="109" idx="0"/>
            </p:cNvCxnSpPr>
            <p:nvPr/>
          </p:nvCxnSpPr>
          <p:spPr>
            <a:xfrm rot="5400000">
              <a:off x="3373650" y="3780525"/>
              <a:ext cx="157200" cy="4356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8" name="Google Shape;118;p17"/>
            <p:cNvCxnSpPr>
              <a:stCxn id="105" idx="2"/>
              <a:endCxn id="110" idx="0"/>
            </p:cNvCxnSpPr>
            <p:nvPr/>
          </p:nvCxnSpPr>
          <p:spPr>
            <a:xfrm flipH="1" rot="-5400000">
              <a:off x="3815400" y="3774375"/>
              <a:ext cx="157200" cy="4479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9" name="Google Shape;119;p17"/>
            <p:cNvCxnSpPr>
              <a:stCxn id="105" idx="2"/>
              <a:endCxn id="111" idx="0"/>
            </p:cNvCxnSpPr>
            <p:nvPr/>
          </p:nvCxnSpPr>
          <p:spPr>
            <a:xfrm flipH="1" rot="-5400000">
              <a:off x="4257300" y="3332475"/>
              <a:ext cx="157200" cy="13317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20" name="Google Shape;120;p17"/>
            <p:cNvCxnSpPr>
              <a:stCxn id="91" idx="2"/>
              <a:endCxn id="96" idx="0"/>
            </p:cNvCxnSpPr>
            <p:nvPr/>
          </p:nvCxnSpPr>
          <p:spPr>
            <a:xfrm rot="5400000">
              <a:off x="3286933" y="952430"/>
              <a:ext cx="414300" cy="22449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1" name="Google Shape;121;p17"/>
            <p:cNvCxnSpPr>
              <a:stCxn id="91" idx="2"/>
              <a:endCxn id="97" idx="0"/>
            </p:cNvCxnSpPr>
            <p:nvPr/>
          </p:nvCxnSpPr>
          <p:spPr>
            <a:xfrm rot="5400000">
              <a:off x="3843583" y="1509080"/>
              <a:ext cx="414300" cy="11316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2" name="Google Shape;122;p17"/>
            <p:cNvCxnSpPr>
              <a:stCxn id="91" idx="2"/>
              <a:endCxn id="98" idx="0"/>
            </p:cNvCxnSpPr>
            <p:nvPr/>
          </p:nvCxnSpPr>
          <p:spPr>
            <a:xfrm flipH="1" rot="-5400000">
              <a:off x="4409533" y="2074730"/>
              <a:ext cx="414600" cy="6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23" name="Google Shape;123;p17"/>
            <p:cNvCxnSpPr>
              <a:stCxn id="91" idx="2"/>
              <a:endCxn id="99" idx="0"/>
            </p:cNvCxnSpPr>
            <p:nvPr/>
          </p:nvCxnSpPr>
          <p:spPr>
            <a:xfrm flipH="1" rot="-5400000">
              <a:off x="4943383" y="1540880"/>
              <a:ext cx="414300" cy="10680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4" name="Google Shape;124;p17"/>
            <p:cNvCxnSpPr>
              <a:stCxn id="91" idx="2"/>
              <a:endCxn id="100" idx="0"/>
            </p:cNvCxnSpPr>
            <p:nvPr/>
          </p:nvCxnSpPr>
          <p:spPr>
            <a:xfrm flipH="1" rot="-5400000">
              <a:off x="5408983" y="1075280"/>
              <a:ext cx="414300" cy="19992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5" name="Google Shape;125;p17"/>
            <p:cNvCxnSpPr>
              <a:stCxn id="91" idx="2"/>
              <a:endCxn id="101" idx="0"/>
            </p:cNvCxnSpPr>
            <p:nvPr/>
          </p:nvCxnSpPr>
          <p:spPr>
            <a:xfrm flipH="1" rot="-5400000">
              <a:off x="5874433" y="609830"/>
              <a:ext cx="414600" cy="2930400"/>
            </a:xfrm>
            <a:prstGeom prst="bentConnector3">
              <a:avLst>
                <a:gd fmla="val 49987" name="adj1"/>
              </a:avLst>
            </a:prstGeom>
            <a:noFill/>
            <a:ln cap="flat" cmpd="sng" w="9525">
              <a:solidFill>
                <a:schemeClr val="dk2"/>
              </a:solidFill>
              <a:prstDash val="solid"/>
              <a:round/>
              <a:headEnd len="med" w="med" type="none"/>
              <a:tailEnd len="med" w="med" type="none"/>
            </a:ln>
          </p:spPr>
        </p:cxnSp>
      </p:grpSp>
      <p:pic>
        <p:nvPicPr>
          <p:cNvPr id="126" name="Google Shape;126;p17"/>
          <p:cNvPicPr preferRelativeResize="0"/>
          <p:nvPr/>
        </p:nvPicPr>
        <p:blipFill>
          <a:blip r:embed="rId3">
            <a:alphaModFix/>
          </a:blip>
          <a:stretch>
            <a:fillRect/>
          </a:stretch>
        </p:blipFill>
        <p:spPr>
          <a:xfrm>
            <a:off x="7300249" y="3603424"/>
            <a:ext cx="1600950" cy="1129850"/>
          </a:xfrm>
          <a:prstGeom prst="rect">
            <a:avLst/>
          </a:prstGeom>
          <a:noFill/>
          <a:ln>
            <a:noFill/>
          </a:ln>
        </p:spPr>
      </p:pic>
      <p:sp>
        <p:nvSpPr>
          <p:cNvPr id="127" name="Google Shape;12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a:t>
            </a:r>
            <a:r>
              <a:rPr lang="zh-TW"/>
              <a:t> Scope</a:t>
            </a:r>
            <a:endParaRPr/>
          </a:p>
        </p:txBody>
      </p:sp>
      <p:sp>
        <p:nvSpPr>
          <p:cNvPr id="451" name="Google Shape;451;p62"/>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52" name="Google Shape;452;p62"/>
          <p:cNvSpPr txBox="1"/>
          <p:nvPr/>
        </p:nvSpPr>
        <p:spPr>
          <a:xfrm>
            <a:off x="730600" y="1008400"/>
            <a:ext cx="770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隨著程式功能複雜度上升，變數間相互影響的機率也上升</a:t>
            </a:r>
            <a:r>
              <a:rPr lang="zh-TW"/>
              <a:t>。</a:t>
            </a:r>
            <a:endParaRPr/>
          </a:p>
          <a:p>
            <a:pPr indent="0" lvl="0" marL="0" rtl="0" algn="l">
              <a:spcBef>
                <a:spcPts val="0"/>
              </a:spcBef>
              <a:spcAft>
                <a:spcPts val="0"/>
              </a:spcAft>
              <a:buNone/>
            </a:pPr>
            <a:r>
              <a:rPr lang="zh-TW"/>
              <a:t>因此，一位好的工程師必須盡量將變數控制在某個範圍內，避免影響到其他人的程式。</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可簡單區分為：全域變數、以及區域變數。</a:t>
            </a:r>
            <a:endParaRPr/>
          </a:p>
          <a:p>
            <a:pPr indent="0" lvl="0" marL="0" rtl="0" algn="l">
              <a:spcBef>
                <a:spcPts val="0"/>
              </a:spcBef>
              <a:spcAft>
                <a:spcPts val="0"/>
              </a:spcAft>
              <a:buNone/>
            </a:pPr>
            <a:r>
              <a:rPr lang="zh-TW"/>
              <a:t>簡而言之就是在哪些範圍內可以呼叫到這個變數、或修改它。</a:t>
            </a:r>
            <a:endParaRPr/>
          </a:p>
        </p:txBody>
      </p:sp>
      <p:sp>
        <p:nvSpPr>
          <p:cNvPr id="453" name="Google Shape;453;p62"/>
          <p:cNvSpPr/>
          <p:nvPr/>
        </p:nvSpPr>
        <p:spPr>
          <a:xfrm>
            <a:off x="447000" y="22390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add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(add());</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59" name="Google Shape;459;p63"/>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60" name="Google Shape;460;p63"/>
          <p:cNvSpPr txBox="1"/>
          <p:nvPr/>
        </p:nvSpPr>
        <p:spPr>
          <a:xfrm>
            <a:off x="730600" y="1008400"/>
            <a:ext cx="770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通常我們會比較希望使用被限制在某個區域範圍的變數，避免影響過大，所以都會利用呼叫函式的時候，順便帶入當時的參數進到函式內使用，如此一來，這個變數就只會在函式內作用，並不會影響外部的變數，我們稱之為區域變數。</a:t>
            </a:r>
            <a:endParaRPr/>
          </a:p>
        </p:txBody>
      </p:sp>
      <p:sp>
        <p:nvSpPr>
          <p:cNvPr id="461" name="Google Shape;461;p63"/>
          <p:cNvSpPr/>
          <p:nvPr/>
        </p:nvSpPr>
        <p:spPr>
          <a:xfrm>
            <a:off x="447000" y="22390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FF0000"/>
                </a:solidFill>
              </a:rPr>
              <a:t>add ( x,  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 </a:t>
            </a:r>
            <a:r>
              <a:rPr lang="zh-TW">
                <a:solidFill>
                  <a:srgbClr val="FF0000"/>
                </a:solidFill>
              </a:rPr>
              <a:t>add (3, 4)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cxnSp>
        <p:nvCxnSpPr>
          <p:cNvPr id="462" name="Google Shape;462;p63"/>
          <p:cNvCxnSpPr/>
          <p:nvPr/>
        </p:nvCxnSpPr>
        <p:spPr>
          <a:xfrm flipH="1" rot="5400000">
            <a:off x="1474250" y="3790125"/>
            <a:ext cx="828900" cy="307500"/>
          </a:xfrm>
          <a:prstGeom prst="bentConnector3">
            <a:avLst>
              <a:gd fmla="val 42267" name="adj1"/>
            </a:avLst>
          </a:prstGeom>
          <a:noFill/>
          <a:ln cap="flat" cmpd="sng" w="9525">
            <a:solidFill>
              <a:schemeClr val="dk2"/>
            </a:solidFill>
            <a:prstDash val="solid"/>
            <a:round/>
            <a:headEnd len="med" w="med" type="none"/>
            <a:tailEnd len="med" w="med" type="stealth"/>
          </a:ln>
        </p:spPr>
      </p:cxnSp>
      <p:cxnSp>
        <p:nvCxnSpPr>
          <p:cNvPr id="463" name="Google Shape;463;p63"/>
          <p:cNvCxnSpPr/>
          <p:nvPr/>
        </p:nvCxnSpPr>
        <p:spPr>
          <a:xfrm flipH="1" rot="5400000">
            <a:off x="1679325" y="3790150"/>
            <a:ext cx="863100" cy="324600"/>
          </a:xfrm>
          <a:prstGeom prst="bentConnector3">
            <a:avLst>
              <a:gd fmla="val 60399"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69" name="Google Shape;469;p64"/>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70" name="Google Shape;470;p64"/>
          <p:cNvSpPr txBox="1"/>
          <p:nvPr/>
        </p:nvSpPr>
        <p:spPr>
          <a:xfrm>
            <a:off x="730600" y="10084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宣告</a:t>
            </a:r>
            <a:r>
              <a:rPr lang="zh-TW"/>
              <a:t>變數時的位置也很重要，寫在函式裡面就是區域變數</a:t>
            </a:r>
            <a:r>
              <a:rPr lang="zh-TW"/>
              <a:t>。</a:t>
            </a:r>
            <a:endParaRPr/>
          </a:p>
        </p:txBody>
      </p:sp>
      <p:sp>
        <p:nvSpPr>
          <p:cNvPr id="471" name="Google Shape;471;p64"/>
          <p:cNvSpPr/>
          <p:nvPr/>
        </p:nvSpPr>
        <p:spPr>
          <a:xfrm>
            <a:off x="447000" y="1469875"/>
            <a:ext cx="8250000" cy="3333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FF0000"/>
                </a:solidFill>
              </a:rPr>
              <a:t>add ( x,  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5</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y = 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 </a:t>
            </a:r>
            <a:r>
              <a:rPr lang="zh-TW">
                <a:solidFill>
                  <a:srgbClr val="FF0000"/>
                </a:solidFill>
              </a:rPr>
              <a:t>add ()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5"/>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77" name="Google Shape;477;p65"/>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78" name="Google Shape;478;p65"/>
          <p:cNvSpPr txBox="1"/>
          <p:nvPr/>
        </p:nvSpPr>
        <p:spPr>
          <a:xfrm>
            <a:off x="730600" y="1008400"/>
            <a:ext cx="77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總結：如果自己範圍內有該變數，會先以自己的區域變數為主</a:t>
            </a:r>
            <a:r>
              <a:rPr lang="zh-TW"/>
              <a:t>。</a:t>
            </a:r>
            <a:endParaRPr/>
          </a:p>
          <a:p>
            <a:pPr indent="0" lvl="0" marL="0" rtl="0" algn="l">
              <a:spcBef>
                <a:spcPts val="0"/>
              </a:spcBef>
              <a:spcAft>
                <a:spcPts val="0"/>
              </a:spcAft>
              <a:buNone/>
            </a:pPr>
            <a:r>
              <a:rPr lang="zh-TW"/>
              <a:t>如果自己這層沒有，則會再往上一層尋找，直到找到、或完全找不到 (undefined) 為止。</a:t>
            </a:r>
            <a:endParaRPr/>
          </a:p>
        </p:txBody>
      </p:sp>
      <p:sp>
        <p:nvSpPr>
          <p:cNvPr id="479" name="Google Shape;479;p65"/>
          <p:cNvSpPr/>
          <p:nvPr/>
        </p:nvSpPr>
        <p:spPr>
          <a:xfrm>
            <a:off x="447000" y="1639350"/>
            <a:ext cx="8250000" cy="31635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a:t>
            </a:r>
            <a:r>
              <a:rPr lang="zh-TW">
                <a:solidFill>
                  <a:srgbClr val="FF0000"/>
                </a:solidFill>
              </a:rPr>
              <a:t>x = 10</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38761D"/>
                </a:solidFill>
              </a:rPr>
              <a:t>level1</a:t>
            </a:r>
            <a:r>
              <a:rPr lang="zh-TW">
                <a:solidFill>
                  <a:srgbClr val="1155CC"/>
                </a:solidFill>
              </a:rPr>
              <a:t> </a:t>
            </a:r>
            <a:r>
              <a:rPr lang="zh-TW">
                <a:solidFill>
                  <a:srgbClr val="38761D"/>
                </a:solidFill>
              </a:rPr>
              <a: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5</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function </a:t>
            </a:r>
            <a:r>
              <a:rPr lang="zh-TW">
                <a:solidFill>
                  <a:srgbClr val="38761D"/>
                </a:solidFill>
              </a:rPr>
              <a:t>level2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1</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a:t>
            </a:r>
            <a:r>
              <a:rPr lang="zh-TW">
                <a:solidFill>
                  <a:srgbClr val="1155CC"/>
                </a:solidFill>
              </a:rPr>
              <a:t>'x:', x);</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8761D"/>
                </a:solidFill>
              </a:rPr>
              <a:t>level2()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level1();</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閉包 </a:t>
            </a:r>
            <a:r>
              <a:rPr lang="zh-TW"/>
              <a:t>closure</a:t>
            </a:r>
            <a:endParaRPr/>
          </a:p>
        </p:txBody>
      </p:sp>
      <p:sp>
        <p:nvSpPr>
          <p:cNvPr id="485" name="Google Shape;485;p66"/>
          <p:cNvSpPr txBox="1"/>
          <p:nvPr/>
        </p:nvSpPr>
        <p:spPr>
          <a:xfrm>
            <a:off x="730600" y="10084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閉包是函式以及該函式被宣告時所在的作用域環境（lexical environment）的組合。</a:t>
            </a:r>
            <a:endParaRPr/>
          </a:p>
        </p:txBody>
      </p:sp>
      <p:sp>
        <p:nvSpPr>
          <p:cNvPr id="486" name="Google Shape;486;p66"/>
          <p:cNvSpPr/>
          <p:nvPr/>
        </p:nvSpPr>
        <p:spPr>
          <a:xfrm>
            <a:off x="447000" y="1469875"/>
            <a:ext cx="8250000" cy="3333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38761D"/>
                </a:solidFill>
              </a:rPr>
              <a:t>myClosure</a:t>
            </a:r>
            <a:r>
              <a:rPr lang="zh-TW">
                <a:solidFill>
                  <a:srgbClr val="1155CC"/>
                </a:solidFill>
              </a:rPr>
              <a:t> </a:t>
            </a:r>
            <a:r>
              <a:rPr lang="zh-TW">
                <a:solidFill>
                  <a:srgbClr val="38761D"/>
                </a:solidFill>
              </a:rPr>
              <a:t>(x, funcName)</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function </a:t>
            </a:r>
            <a:r>
              <a:rPr lang="zh-TW">
                <a:solidFill>
                  <a:srgbClr val="38761D"/>
                </a:solidFill>
              </a:rPr>
              <a:t>insideClosureFunc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x = x - 1;</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252525"/>
                </a:solidFill>
              </a:rPr>
              <a:t>	console.log(funcName, ' now x:', x);</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t>newFunc1</a:t>
            </a:r>
            <a:r>
              <a:rPr lang="zh-TW">
                <a:solidFill>
                  <a:srgbClr val="1155CC"/>
                </a:solidFill>
              </a:rPr>
              <a:t> = </a:t>
            </a:r>
            <a:r>
              <a:rPr lang="zh-TW">
                <a:solidFill>
                  <a:srgbClr val="38761D"/>
                </a:solidFill>
              </a:rPr>
              <a:t>myClosure(10, 'newFunc1'); </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newFunc1();</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t>newFunc2</a:t>
            </a:r>
            <a:r>
              <a:rPr lang="zh-TW">
                <a:solidFill>
                  <a:srgbClr val="1155CC"/>
                </a:solidFill>
              </a:rPr>
              <a:t> =</a:t>
            </a:r>
            <a:r>
              <a:rPr lang="zh-TW">
                <a:solidFill>
                  <a:srgbClr val="38761D"/>
                </a:solidFill>
              </a:rPr>
              <a:t> myClosure(100, 'newFunc2');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newFunc2();</a:t>
            </a:r>
            <a:endParaRPr>
              <a:solidFill>
                <a:srgbClr val="1155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事件綁定 addEventListener</a:t>
            </a:r>
            <a:endParaRPr/>
          </a:p>
        </p:txBody>
      </p:sp>
      <p:sp>
        <p:nvSpPr>
          <p:cNvPr id="492" name="Google Shape;492;p67"/>
          <p:cNvSpPr txBox="1"/>
          <p:nvPr>
            <p:ph idx="1" type="body"/>
          </p:nvPr>
        </p:nvSpPr>
        <p:spPr>
          <a:xfrm>
            <a:off x="311700" y="1800525"/>
            <a:ext cx="8520600" cy="27684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solidFill>
                  <a:srgbClr val="38761D"/>
                </a:solidFill>
              </a:rPr>
              <a:t>const</a:t>
            </a:r>
            <a:r>
              <a:rPr lang="zh-TW"/>
              <a:t> loginBtn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'.loginBtn'</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00000"/>
                </a:solidFill>
              </a:rPr>
              <a:t>loginBtn</a:t>
            </a:r>
            <a:r>
              <a:rPr lang="zh-TW" sz="1700">
                <a:solidFill>
                  <a:srgbClr val="073763"/>
                </a:solidFill>
              </a:rPr>
              <a:t>.</a:t>
            </a:r>
            <a:r>
              <a:rPr lang="zh-TW" sz="1700">
                <a:solidFill>
                  <a:srgbClr val="660000"/>
                </a:solidFill>
              </a:rPr>
              <a:t>addEventListener</a:t>
            </a:r>
            <a:r>
              <a:rPr lang="zh-TW" sz="1700">
                <a:solidFill>
                  <a:srgbClr val="073763"/>
                </a:solidFill>
              </a:rPr>
              <a:t>( </a:t>
            </a:r>
            <a:r>
              <a:rPr lang="zh-TW" sz="1700">
                <a:solidFill>
                  <a:srgbClr val="FF0000"/>
                </a:solidFill>
              </a:rPr>
              <a:t>'click'</a:t>
            </a:r>
            <a:r>
              <a:rPr lang="zh-TW" sz="1700">
                <a:solidFill>
                  <a:srgbClr val="073763"/>
                </a:solidFill>
              </a:rPr>
              <a:t>, function(){</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//要執行的程式碼寫 function 裡面</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alert(</a:t>
            </a:r>
            <a:r>
              <a:rPr lang="zh-TW" sz="1700"/>
              <a:t>'login btn clicked'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p:txBody>
      </p:sp>
      <p:sp>
        <p:nvSpPr>
          <p:cNvPr id="493" name="Google Shape;493;p67"/>
          <p:cNvSpPr txBox="1"/>
          <p:nvPr>
            <p:ph idx="1" type="body"/>
          </p:nvPr>
        </p:nvSpPr>
        <p:spPr>
          <a:xfrm>
            <a:off x="311700" y="989300"/>
            <a:ext cx="8520600" cy="7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475">
                <a:solidFill>
                  <a:srgbClr val="252525"/>
                </a:solidFill>
              </a:rPr>
              <a:t>當我們在寫程式的過程中，</a:t>
            </a:r>
            <a:r>
              <a:rPr lang="zh-TW" sz="1475"/>
              <a:t>有時候會需要</a:t>
            </a:r>
            <a:r>
              <a:rPr lang="zh-TW" sz="1475">
                <a:solidFill>
                  <a:srgbClr val="FF0000"/>
                </a:solidFill>
              </a:rPr>
              <a:t>與使用者互動</a:t>
            </a:r>
            <a:r>
              <a:rPr lang="zh-TW" sz="1475"/>
              <a:t>的功能，譬如：針對點擊按鈕後做出反應</a:t>
            </a:r>
            <a:r>
              <a:rPr lang="zh-TW" sz="1475">
                <a:solidFill>
                  <a:srgbClr val="252525"/>
                </a:solidFill>
              </a:rPr>
              <a:t>。</a:t>
            </a:r>
            <a:br>
              <a:rPr lang="zh-TW" sz="1475"/>
            </a:br>
            <a:r>
              <a:rPr lang="zh-TW" sz="1475"/>
              <a:t>希望使用者點擊之後，執行某段程式碼的話，我們會這樣寫：</a:t>
            </a:r>
            <a:endParaRPr sz="1700">
              <a:solidFill>
                <a:srgbClr val="073763"/>
              </a:solidFill>
            </a:endParaRPr>
          </a:p>
        </p:txBody>
      </p:sp>
      <p:sp>
        <p:nvSpPr>
          <p:cNvPr id="494" name="Google Shape;494;p67"/>
          <p:cNvSpPr txBox="1"/>
          <p:nvPr/>
        </p:nvSpPr>
        <p:spPr>
          <a:xfrm>
            <a:off x="5646300" y="2719800"/>
            <a:ext cx="3133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預習：函式的基本架構</a:t>
            </a:r>
            <a:endParaRPr/>
          </a:p>
          <a:p>
            <a:pPr indent="0" lvl="0" marL="0" rtl="0" algn="l">
              <a:spcBef>
                <a:spcPts val="0"/>
              </a:spcBef>
              <a:spcAft>
                <a:spcPts val="0"/>
              </a:spcAft>
              <a:buNone/>
            </a:pPr>
            <a:r>
              <a:rPr lang="zh-TW" sz="1300">
                <a:solidFill>
                  <a:srgbClr val="073763"/>
                </a:solidFill>
              </a:rPr>
              <a:t>function</a:t>
            </a:r>
            <a:r>
              <a:rPr lang="zh-TW"/>
              <a:t> </a:t>
            </a:r>
            <a:r>
              <a:rPr lang="zh-TW">
                <a:solidFill>
                  <a:srgbClr val="FF0000"/>
                </a:solidFill>
              </a:rPr>
              <a:t>()</a:t>
            </a:r>
            <a:r>
              <a:rPr lang="zh-TW"/>
              <a:t>  </a:t>
            </a:r>
            <a:r>
              <a:rPr lang="zh-TW">
                <a:solidFill>
                  <a:srgbClr val="FF0000"/>
                </a:solidFill>
              </a:rPr>
              <a:t>{</a:t>
            </a:r>
            <a:endParaRPr>
              <a:solidFill>
                <a:srgbClr val="FF0000"/>
              </a:solidFill>
            </a:endParaRPr>
          </a:p>
          <a:p>
            <a:pPr indent="0" lvl="0" marL="0" rtl="0" algn="l">
              <a:spcBef>
                <a:spcPts val="0"/>
              </a:spcBef>
              <a:spcAft>
                <a:spcPts val="0"/>
              </a:spcAft>
              <a:buNone/>
            </a:pPr>
            <a:r>
              <a:rPr lang="zh-TW"/>
              <a:t>    </a:t>
            </a:r>
            <a:r>
              <a:rPr lang="zh-TW" sz="1100"/>
              <a:t>//要執行什麼功能寫裡面</a:t>
            </a:r>
            <a:endParaRPr sz="1100"/>
          </a:p>
          <a:p>
            <a:pPr indent="0" lvl="0" marL="0" rtl="0" algn="l">
              <a:spcBef>
                <a:spcPts val="0"/>
              </a:spcBef>
              <a:spcAft>
                <a:spcPts val="0"/>
              </a:spcAft>
              <a:buNone/>
            </a:pPr>
            <a:r>
              <a:rPr lang="zh-TW">
                <a:solidFill>
                  <a:srgbClr val="FF0000"/>
                </a:solidFill>
              </a:rPr>
              <a:t>}</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TW"/>
              <a:t>寫函式的用意是未來需要一直做重複的事情時，只需要再呼叫這個函式，不用重複寫好幾次程式碼。</a:t>
            </a:r>
            <a:endParaRPr/>
          </a:p>
        </p:txBody>
      </p:sp>
      <p:cxnSp>
        <p:nvCxnSpPr>
          <p:cNvPr id="495" name="Google Shape;495;p67"/>
          <p:cNvCxnSpPr/>
          <p:nvPr/>
        </p:nvCxnSpPr>
        <p:spPr>
          <a:xfrm>
            <a:off x="4438725" y="2540300"/>
            <a:ext cx="1267500" cy="418800"/>
          </a:xfrm>
          <a:prstGeom prst="straightConnector1">
            <a:avLst/>
          </a:prstGeom>
          <a:noFill/>
          <a:ln cap="flat" cmpd="sng" w="9525">
            <a:solidFill>
              <a:schemeClr val="dk2"/>
            </a:solidFill>
            <a:prstDash val="solid"/>
            <a:round/>
            <a:headEnd len="med" w="med" type="none"/>
            <a:tailEnd len="med" w="med" type="triangle"/>
          </a:ln>
        </p:spPr>
      </p:cxnSp>
      <p:cxnSp>
        <p:nvCxnSpPr>
          <p:cNvPr id="496" name="Google Shape;496;p67"/>
          <p:cNvCxnSpPr/>
          <p:nvPr/>
        </p:nvCxnSpPr>
        <p:spPr>
          <a:xfrm>
            <a:off x="1169525" y="3323600"/>
            <a:ext cx="266400" cy="7125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67"/>
          <p:cNvSpPr txBox="1"/>
          <p:nvPr/>
        </p:nvSpPr>
        <p:spPr>
          <a:xfrm>
            <a:off x="1359900" y="4063400"/>
            <a:ext cx="313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呼叫 JavaScript 內建的 alert 函式</a:t>
            </a:r>
            <a:endParaRPr/>
          </a:p>
          <a:p>
            <a:pPr indent="0" lvl="0" marL="0" rtl="0" algn="l">
              <a:spcBef>
                <a:spcPts val="0"/>
              </a:spcBef>
              <a:spcAft>
                <a:spcPts val="0"/>
              </a:spcAft>
              <a:buNone/>
            </a:pPr>
            <a:r>
              <a:rPr lang="zh-TW"/>
              <a:t>可以跳出一個視窗提醒使用者注意</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503" name="Google Shape;503;p68"/>
          <p:cNvSpPr txBox="1"/>
          <p:nvPr>
            <p:ph idx="1" type="body"/>
          </p:nvPr>
        </p:nvSpPr>
        <p:spPr>
          <a:xfrm>
            <a:off x="456875" y="2375100"/>
            <a:ext cx="8309700" cy="2478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50000"/>
              </a:lnSpc>
              <a:spcBef>
                <a:spcPts val="0"/>
              </a:spcBef>
              <a:spcAft>
                <a:spcPts val="0"/>
              </a:spcAft>
              <a:buClr>
                <a:srgbClr val="000000"/>
              </a:buClr>
              <a:buSzPct val="64705"/>
              <a:buFont typeface="Arial"/>
              <a:buNone/>
            </a:pPr>
            <a:r>
              <a:rPr lang="zh-TW">
                <a:solidFill>
                  <a:srgbClr val="38761D"/>
                </a:solidFill>
              </a:rPr>
              <a:t>const</a:t>
            </a:r>
            <a:r>
              <a:rPr lang="zh-TW"/>
              <a:t> changeBtn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'.changeBtn'</a:t>
            </a:r>
            <a:r>
              <a:rPr lang="zh-TW" sz="1700">
                <a:solidFill>
                  <a:srgbClr val="073763"/>
                </a:solidFill>
              </a:rPr>
              <a:t>);</a:t>
            </a:r>
            <a:br>
              <a:rPr lang="zh-TW" sz="1700">
                <a:solidFill>
                  <a:srgbClr val="073763"/>
                </a:solidFill>
              </a:rPr>
            </a:b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br>
              <a:rPr lang="zh-TW" sz="1700">
                <a:solidFill>
                  <a:srgbClr val="073763"/>
                </a:solidFill>
              </a:rPr>
            </a:b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br>
              <a:rPr lang="zh-TW" sz="1700">
                <a:solidFill>
                  <a:srgbClr val="073763"/>
                </a:solidFill>
              </a:rPr>
            </a:br>
            <a:endParaRPr sz="1700">
              <a:solidFill>
                <a:srgbClr val="073763"/>
              </a:solidFill>
            </a:endParaRPr>
          </a:p>
          <a:p>
            <a:pPr indent="0" lvl="0" marL="0" rtl="0" algn="l">
              <a:lnSpc>
                <a:spcPct val="150000"/>
              </a:lnSpc>
              <a:spcBef>
                <a:spcPts val="0"/>
              </a:spcBef>
              <a:spcAft>
                <a:spcPts val="0"/>
              </a:spcAft>
              <a:buNone/>
            </a:pPr>
            <a:r>
              <a:rPr lang="zh-TW"/>
              <a:t>changeBtn</a:t>
            </a:r>
            <a:r>
              <a:rPr lang="zh-TW" sz="1700">
                <a:solidFill>
                  <a:srgbClr val="073763"/>
                </a:solidFill>
              </a:rPr>
              <a:t>.</a:t>
            </a:r>
            <a:r>
              <a:rPr lang="zh-TW" sz="1700">
                <a:solidFill>
                  <a:srgbClr val="660000"/>
                </a:solidFill>
              </a:rPr>
              <a:t>addEventListener</a:t>
            </a:r>
            <a:r>
              <a:rPr lang="zh-TW" sz="1700">
                <a:solidFill>
                  <a:srgbClr val="073763"/>
                </a:solidFill>
              </a:rPr>
              <a:t>( </a:t>
            </a:r>
            <a:r>
              <a:rPr lang="zh-TW" sz="1700"/>
              <a:t>'click'</a:t>
            </a:r>
            <a:r>
              <a:rPr lang="zh-TW" sz="1700">
                <a:solidFill>
                  <a:srgbClr val="073763"/>
                </a:solidFill>
              </a:rPr>
              <a:t>, function(){</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//要執行的程式碼寫 function 裡面</a:t>
            </a:r>
            <a:br>
              <a:rPr lang="zh-TW" sz="1700">
                <a:solidFill>
                  <a:srgbClr val="073763"/>
                </a:solidFill>
              </a:rPr>
            </a:br>
            <a:r>
              <a:rPr lang="zh-TW" sz="1700">
                <a:solidFill>
                  <a:srgbClr val="073763"/>
                </a:solidFill>
              </a:rPr>
              <a:t>	//我希望1: H1 文字變紅色</a:t>
            </a:r>
            <a:br>
              <a:rPr lang="zh-TW" sz="1700">
                <a:solidFill>
                  <a:srgbClr val="073763"/>
                </a:solidFill>
              </a:rPr>
            </a:br>
            <a:r>
              <a:rPr lang="zh-TW" sz="1700">
                <a:solidFill>
                  <a:srgbClr val="073763"/>
                </a:solidFill>
              </a:rPr>
              <a:t>	//我希望2:box 變成寬 500px, 高 500px </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a:t>
            </a:r>
            <a:endParaRPr sz="1700">
              <a:solidFill>
                <a:srgbClr val="073763"/>
              </a:solidFill>
            </a:endParaRPr>
          </a:p>
        </p:txBody>
      </p:sp>
      <p:sp>
        <p:nvSpPr>
          <p:cNvPr id="504" name="Google Shape;504;p68"/>
          <p:cNvSpPr txBox="1"/>
          <p:nvPr>
            <p:ph idx="1" type="body"/>
          </p:nvPr>
        </p:nvSpPr>
        <p:spPr>
          <a:xfrm>
            <a:off x="311700" y="989300"/>
            <a:ext cx="8520600" cy="49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475"/>
              <a:t>使用者點擊按鈕之後，H1 文字變紅色、box 變成寬 500px ,高 500px。</a:t>
            </a:r>
            <a:endParaRPr sz="1700">
              <a:solidFill>
                <a:srgbClr val="073763"/>
              </a:solidFill>
            </a:endParaRPr>
          </a:p>
        </p:txBody>
      </p:sp>
      <p:sp>
        <p:nvSpPr>
          <p:cNvPr id="505" name="Google Shape;505;p68"/>
          <p:cNvSpPr txBox="1"/>
          <p:nvPr/>
        </p:nvSpPr>
        <p:spPr>
          <a:xfrm>
            <a:off x="456875" y="1450050"/>
            <a:ext cx="8309700" cy="831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a:t>&lt;button class="changeBtn"&gt;Change Btn&lt;/button&gt;</a:t>
            </a:r>
            <a:endParaRPr/>
          </a:p>
          <a:p>
            <a:pPr indent="0" lvl="0" marL="0" rtl="0" algn="l">
              <a:spcBef>
                <a:spcPts val="0"/>
              </a:spcBef>
              <a:spcAft>
                <a:spcPts val="0"/>
              </a:spcAft>
              <a:buNone/>
            </a:pPr>
            <a:r>
              <a:rPr lang="zh-TW"/>
              <a:t>&lt;h1&gt;Hello World&lt;/h1&gt;</a:t>
            </a:r>
            <a:endParaRPr/>
          </a:p>
          <a:p>
            <a:pPr indent="0" lvl="0" marL="0" rtl="0" algn="l">
              <a:spcBef>
                <a:spcPts val="0"/>
              </a:spcBef>
              <a:spcAft>
                <a:spcPts val="0"/>
              </a:spcAft>
              <a:buNone/>
            </a:pPr>
            <a:r>
              <a:rPr lang="zh-TW"/>
              <a:t>&lt;div class="box" style="width:100px;height:100px;background:lightblue;"&gt;&lt;/div&gt;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type="title"/>
          </p:nvPr>
        </p:nvSpPr>
        <p:spPr>
          <a:xfrm>
            <a:off x="106600" y="445025"/>
            <a:ext cx="8533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字串</a:t>
            </a:r>
            <a:endParaRPr/>
          </a:p>
          <a:p>
            <a:pPr indent="0" lvl="0" marL="0" rtl="0" algn="l">
              <a:spcBef>
                <a:spcPts val="0"/>
              </a:spcBef>
              <a:spcAft>
                <a:spcPts val="0"/>
              </a:spcAft>
              <a:buNone/>
            </a:pPr>
            <a:r>
              <a:rPr lang="zh-TW"/>
              <a:t>常用方法</a:t>
            </a:r>
            <a:endParaRPr/>
          </a:p>
          <a:p>
            <a:pPr indent="0" lvl="0" marL="0" rtl="0" algn="l">
              <a:spcBef>
                <a:spcPts val="0"/>
              </a:spcBef>
              <a:spcAft>
                <a:spcPts val="0"/>
              </a:spcAft>
              <a:buNone/>
            </a:pPr>
            <a:r>
              <a:rPr lang="zh-TW"/>
              <a:t>(Method)</a:t>
            </a:r>
            <a:endParaRPr/>
          </a:p>
        </p:txBody>
      </p:sp>
      <p:graphicFrame>
        <p:nvGraphicFramePr>
          <p:cNvPr id="511" name="Google Shape;511;p69"/>
          <p:cNvGraphicFramePr/>
          <p:nvPr/>
        </p:nvGraphicFramePr>
        <p:xfrm>
          <a:off x="1693025" y="225500"/>
          <a:ext cx="3000000" cy="3000000"/>
        </p:xfrm>
        <a:graphic>
          <a:graphicData uri="http://schemas.openxmlformats.org/drawingml/2006/table">
            <a:tbl>
              <a:tblPr>
                <a:noFill/>
                <a:tableStyleId>{4C85259A-775E-4402-AA9A-831B89BCA7B0}</a:tableStyleId>
              </a:tblPr>
              <a:tblGrid>
                <a:gridCol w="3619500"/>
                <a:gridCol w="3619500"/>
              </a:tblGrid>
              <a:tr h="323975">
                <a:tc>
                  <a:txBody>
                    <a:bodyPr/>
                    <a:lstStyle/>
                    <a:p>
                      <a:pPr indent="0" lvl="0" marL="0" rtl="0" algn="l">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zh-TW"/>
                        <a:t>說明</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r>
              <a:tr h="323975">
                <a:tc>
                  <a:txBody>
                    <a:bodyPr/>
                    <a:lstStyle/>
                    <a:p>
                      <a:pPr indent="0" lvl="0" marL="0" rtl="0" algn="l">
                        <a:spcBef>
                          <a:spcPts val="0"/>
                        </a:spcBef>
                        <a:spcAft>
                          <a:spcPts val="0"/>
                        </a:spcAft>
                        <a:buNone/>
                      </a:pPr>
                      <a:r>
                        <a:rPr lang="zh-TW"/>
                        <a:t>charAt(</a:t>
                      </a:r>
                      <a:r>
                        <a:rPr lang="zh-TW"/>
                        <a:t>索引值</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取得某位置的字元</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charCodeAt(</a:t>
                      </a:r>
                      <a:r>
                        <a:rPr lang="zh-TW"/>
                        <a:t>索引值)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取得某位置字元的字碼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concat(</a:t>
                      </a:r>
                      <a:r>
                        <a:rPr lang="zh-TW"/>
                        <a:t>字串)</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字串串接，通常會使用 + 運算子更簡單</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indexOf(</a:t>
                      </a:r>
                      <a:r>
                        <a:rPr lang="zh-TW"/>
                        <a:t>字串, [</a:t>
                      </a:r>
                      <a:r>
                        <a:rPr lang="zh-TW">
                          <a:solidFill>
                            <a:schemeClr val="dk1"/>
                          </a:solidFill>
                        </a:rPr>
                        <a:t>索引值</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尋找該字串出現的位置，找不到回傳 -1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lastIndexOf</a:t>
                      </a:r>
                      <a:r>
                        <a:rPr lang="zh-TW">
                          <a:solidFill>
                            <a:schemeClr val="dk1"/>
                          </a:solidFill>
                        </a:rPr>
                        <a:t>(字串, [索引值])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t>後面開始尋找</a:t>
                      </a:r>
                      <a:r>
                        <a:rPr lang="zh-TW">
                          <a:solidFill>
                            <a:schemeClr val="dk1"/>
                          </a:solidFill>
                        </a:rPr>
                        <a:t>字串出現的位置</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slice(</a:t>
                      </a:r>
                      <a:r>
                        <a:rPr lang="zh-TW">
                          <a:solidFill>
                            <a:schemeClr val="dk1"/>
                          </a:solidFill>
                        </a:rPr>
                        <a:t>索引值1, 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從索引值1 到 索引值2 建立一個新字串回傳</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split(</a:t>
                      </a:r>
                      <a:r>
                        <a:rPr lang="zh-TW"/>
                        <a:t>分割符號</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依照某特定字，分割字串，產生一個陣列</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substr(</a:t>
                      </a:r>
                      <a:r>
                        <a:rPr lang="zh-TW">
                          <a:solidFill>
                            <a:schemeClr val="dk1"/>
                          </a:solidFill>
                        </a:rPr>
                        <a:t>索引值, 字元數</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t>索引值的位置，擷取字元數長度</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substring(</a:t>
                      </a:r>
                      <a:r>
                        <a:rPr lang="zh-TW">
                          <a:solidFill>
                            <a:schemeClr val="dk1"/>
                          </a:solidFill>
                        </a:rPr>
                        <a:t>索引值1, 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TW"/>
                        <a:t>類似slice，但</a:t>
                      </a:r>
                      <a:r>
                        <a:rPr lang="zh-TW">
                          <a:solidFill>
                            <a:schemeClr val="dk1"/>
                          </a:solidFill>
                        </a:rPr>
                        <a:t>索引值1可以大於索引值2。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toLowerCase()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轉</a:t>
                      </a:r>
                      <a:r>
                        <a:rPr lang="zh-TW"/>
                        <a:t>小寫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toUpperCase()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轉大寫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106600" y="445025"/>
            <a:ext cx="8533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陣列</a:t>
            </a:r>
            <a:endParaRPr/>
          </a:p>
          <a:p>
            <a:pPr indent="0" lvl="0" marL="0" rtl="0" algn="l">
              <a:spcBef>
                <a:spcPts val="0"/>
              </a:spcBef>
              <a:spcAft>
                <a:spcPts val="0"/>
              </a:spcAft>
              <a:buNone/>
            </a:pPr>
            <a:r>
              <a:rPr lang="zh-TW"/>
              <a:t>常用方法</a:t>
            </a:r>
            <a:endParaRPr/>
          </a:p>
          <a:p>
            <a:pPr indent="0" lvl="0" marL="0" rtl="0" algn="l">
              <a:spcBef>
                <a:spcPts val="0"/>
              </a:spcBef>
              <a:spcAft>
                <a:spcPts val="0"/>
              </a:spcAft>
              <a:buNone/>
            </a:pPr>
            <a:r>
              <a:rPr lang="zh-TW"/>
              <a:t>(Method)</a:t>
            </a:r>
            <a:endParaRPr/>
          </a:p>
        </p:txBody>
      </p:sp>
      <p:graphicFrame>
        <p:nvGraphicFramePr>
          <p:cNvPr id="517" name="Google Shape;517;p70"/>
          <p:cNvGraphicFramePr/>
          <p:nvPr/>
        </p:nvGraphicFramePr>
        <p:xfrm>
          <a:off x="1653375" y="194488"/>
          <a:ext cx="3000000" cy="3000000"/>
        </p:xfrm>
        <a:graphic>
          <a:graphicData uri="http://schemas.openxmlformats.org/drawingml/2006/table">
            <a:tbl>
              <a:tblPr>
                <a:noFill/>
                <a:tableStyleId>{4C85259A-775E-4402-AA9A-831B89BCA7B0}</a:tableStyleId>
              </a:tblPr>
              <a:tblGrid>
                <a:gridCol w="3758600"/>
                <a:gridCol w="3705525"/>
              </a:tblGrid>
              <a:tr h="323975">
                <a:tc>
                  <a:txBody>
                    <a:bodyPr/>
                    <a:lstStyle/>
                    <a:p>
                      <a:pPr indent="0" lvl="0" marL="0" rtl="0" algn="l">
                        <a:spcBef>
                          <a:spcPts val="0"/>
                        </a:spcBef>
                        <a:spcAft>
                          <a:spcPts val="0"/>
                        </a:spcAft>
                        <a:buNone/>
                      </a:pPr>
                      <a:r>
                        <a:rPr lang="zh-TW"/>
                        <a:t>寫法</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zh-TW"/>
                        <a:t>說明</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solidFill>
                      <a:srgbClr val="F1C232"/>
                    </a:solidFill>
                  </a:tcPr>
                </a:tc>
              </a:tr>
              <a:tr h="323975">
                <a:tc>
                  <a:txBody>
                    <a:bodyPr/>
                    <a:lstStyle/>
                    <a:p>
                      <a:pPr indent="0" lvl="0" marL="0" rtl="0" algn="l">
                        <a:spcBef>
                          <a:spcPts val="0"/>
                        </a:spcBef>
                        <a:spcAft>
                          <a:spcPts val="0"/>
                        </a:spcAft>
                        <a:buNone/>
                      </a:pPr>
                      <a:r>
                        <a:rPr lang="zh-TW">
                          <a:solidFill>
                            <a:schemeClr val="dk1"/>
                          </a:solidFill>
                        </a:rPr>
                        <a:t>concat</a:t>
                      </a:r>
                      <a:r>
                        <a:rPr lang="zh-TW"/>
                        <a:t>(</a:t>
                      </a:r>
                      <a:r>
                        <a:rPr lang="zh-TW"/>
                        <a:t>陣列</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與</a:t>
                      </a:r>
                      <a:r>
                        <a:rPr lang="zh-TW"/>
                        <a:t>某陣列串接，建立一個新的陣列</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Clr>
                          <a:schemeClr val="dk1"/>
                        </a:buClr>
                        <a:buSzPts val="1100"/>
                        <a:buFont typeface="Arial"/>
                        <a:buNone/>
                      </a:pPr>
                      <a:r>
                        <a:rPr lang="zh-TW" sz="1200">
                          <a:solidFill>
                            <a:schemeClr val="dk1"/>
                          </a:solidFill>
                        </a:rPr>
                        <a:t>indexOf(字串, [索引值]),lastIndexOf(字串, [索引值])</a:t>
                      </a:r>
                      <a:endParaRPr sz="1200"/>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取得</a:t>
                      </a:r>
                      <a:r>
                        <a:rPr lang="zh-TW"/>
                        <a:t>元素值的位置，找不到則回傳 -1</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join</a:t>
                      </a:r>
                      <a:r>
                        <a:rPr lang="zh-TW"/>
                        <a:t>([</a:t>
                      </a:r>
                      <a:r>
                        <a:rPr lang="zh-TW"/>
                        <a:t>連接符號</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將陣列裡的元素用連結符號串成一個字串</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pop()</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彈出，從尾端取出一個元素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push()</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TW">
                          <a:solidFill>
                            <a:schemeClr val="dk1"/>
                          </a:solidFill>
                        </a:rPr>
                        <a:t>推入</a:t>
                      </a:r>
                      <a:r>
                        <a:rPr lang="zh-TW">
                          <a:solidFill>
                            <a:schemeClr val="dk1"/>
                          </a:solidFill>
                        </a:rPr>
                        <a:t>，從尾端新增一個元素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shift()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左移，</a:t>
                      </a:r>
                      <a:r>
                        <a:rPr lang="zh-TW"/>
                        <a:t>從</a:t>
                      </a:r>
                      <a:r>
                        <a:rPr lang="zh-TW">
                          <a:solidFill>
                            <a:schemeClr val="dk1"/>
                          </a:solidFill>
                        </a:rPr>
                        <a:t>前</a:t>
                      </a:r>
                      <a:r>
                        <a:rPr lang="zh-TW">
                          <a:solidFill>
                            <a:schemeClr val="dk1"/>
                          </a:solidFill>
                        </a:rPr>
                        <a:t>端取出一個元素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unshift()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右移，</a:t>
                      </a:r>
                      <a:r>
                        <a:rPr lang="zh-TW">
                          <a:solidFill>
                            <a:schemeClr val="dk1"/>
                          </a:solidFill>
                        </a:rPr>
                        <a:t>從前端加入一個元素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sort()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排序</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reverse()</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反轉排序</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slice</a:t>
                      </a:r>
                      <a:r>
                        <a:rPr lang="zh-TW"/>
                        <a:t>(</a:t>
                      </a:r>
                      <a:r>
                        <a:rPr lang="zh-TW"/>
                        <a:t>索引值1, 索引值2</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solidFill>
                            <a:schemeClr val="dk1"/>
                          </a:solidFill>
                        </a:rPr>
                        <a:t>索引值1到索引值2(不包含)複製陣列</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splice(</a:t>
                      </a:r>
                      <a:r>
                        <a:rPr lang="zh-TW"/>
                        <a:t>索引值, 刪除數量 [, 加入 ]</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可</a:t>
                      </a:r>
                      <a:r>
                        <a:rPr lang="zh-TW"/>
                        <a:t>插入、刪除、或替換陣列內的元素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迴圈</a:t>
            </a:r>
            <a:endParaRPr/>
          </a:p>
        </p:txBody>
      </p:sp>
      <p:sp>
        <p:nvSpPr>
          <p:cNvPr id="523" name="Google Shape;523;p71"/>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524" name="Google Shape;524;p71"/>
          <p:cNvSpPr txBox="1"/>
          <p:nvPr/>
        </p:nvSpPr>
        <p:spPr>
          <a:xfrm>
            <a:off x="730600" y="909100"/>
            <a:ext cx="770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自定</a:t>
            </a:r>
            <a:r>
              <a:rPr lang="zh-TW">
                <a:solidFill>
                  <a:schemeClr val="dk1"/>
                </a:solidFill>
              </a:rPr>
              <a:t>義</a:t>
            </a:r>
            <a:r>
              <a:rPr lang="zh-TW"/>
              <a:t>迴圈規則，包含三個條件，使用分號隔開:</a:t>
            </a:r>
            <a:endParaRPr/>
          </a:p>
          <a:p>
            <a:pPr indent="0" lvl="0" marL="0" rtl="0" algn="l">
              <a:spcBef>
                <a:spcPts val="0"/>
              </a:spcBef>
              <a:spcAft>
                <a:spcPts val="0"/>
              </a:spcAft>
              <a:buNone/>
            </a:pPr>
            <a:r>
              <a:rPr lang="zh-TW"/>
              <a:t>1.宣告一個索引值，可指定從多少開始</a:t>
            </a:r>
            <a:r>
              <a:rPr lang="zh-TW">
                <a:solidFill>
                  <a:schemeClr val="dk1"/>
                </a:solidFill>
              </a:rPr>
              <a:t>。</a:t>
            </a:r>
            <a:endParaRPr/>
          </a:p>
          <a:p>
            <a:pPr indent="0" lvl="0" marL="0" rtl="0" algn="l">
              <a:spcBef>
                <a:spcPts val="0"/>
              </a:spcBef>
              <a:spcAft>
                <a:spcPts val="0"/>
              </a:spcAft>
              <a:buNone/>
            </a:pPr>
            <a:r>
              <a:rPr lang="zh-TW"/>
              <a:t>2.會重複判斷是否繼續執行的條件</a:t>
            </a:r>
            <a:r>
              <a:rPr lang="zh-TW">
                <a:solidFill>
                  <a:schemeClr val="dk1"/>
                </a:solidFill>
              </a:rPr>
              <a:t>。</a:t>
            </a:r>
            <a:endParaRPr/>
          </a:p>
          <a:p>
            <a:pPr indent="0" lvl="0" marL="0" rtl="0" algn="l">
              <a:spcBef>
                <a:spcPts val="0"/>
              </a:spcBef>
              <a:spcAft>
                <a:spcPts val="0"/>
              </a:spcAft>
              <a:buNone/>
            </a:pPr>
            <a:r>
              <a:rPr lang="zh-TW"/>
              <a:t>3.每次結束後執行的變化。</a:t>
            </a:r>
            <a:br>
              <a:rPr lang="zh-TW"/>
            </a:br>
            <a:endParaRPr/>
          </a:p>
          <a:p>
            <a:pPr indent="0" lvl="0" marL="0" rtl="0" algn="l">
              <a:spcBef>
                <a:spcPts val="0"/>
              </a:spcBef>
              <a:spcAft>
                <a:spcPts val="0"/>
              </a:spcAft>
              <a:buNone/>
            </a:pPr>
            <a:r>
              <a:rPr lang="zh-TW"/>
              <a:t>注意：必須讓這三個條件組合成一個會結束的情況，否則這個迴圈會一直無窮無盡執行下去。</a:t>
            </a:r>
            <a:endParaRPr/>
          </a:p>
        </p:txBody>
      </p:sp>
      <p:sp>
        <p:nvSpPr>
          <p:cNvPr id="525" name="Google Shape;525;p71"/>
          <p:cNvSpPr/>
          <p:nvPr/>
        </p:nvSpPr>
        <p:spPr>
          <a:xfrm>
            <a:off x="459850" y="23866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38761D"/>
                </a:solidFill>
              </a:rPr>
              <a:t>//自定參數迴圈</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for (</a:t>
            </a:r>
            <a:r>
              <a:rPr lang="zh-TW">
                <a:solidFill>
                  <a:srgbClr val="FF0000"/>
                </a:solidFill>
              </a:rPr>
              <a:t>let i = 0 ; i &lt; 5 ; i ++</a:t>
            </a: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 console.log('i:', i );</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//使用陣列資料來跑迴圈</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myArray = ['a', 'b', 'c', 'd'];</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for (</a:t>
            </a:r>
            <a:r>
              <a:rPr lang="zh-TW">
                <a:solidFill>
                  <a:srgbClr val="FF0000"/>
                </a:solidFill>
              </a:rPr>
              <a:t>let i = 0 ; i &lt; myArray.length ; i++</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console.log('myArray[' + i + ']' , myArray[i] );</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r>
              <a:rPr lang="zh-TW"/>
              <a:t>寫在哪？</a:t>
            </a:r>
            <a:endParaRPr/>
          </a:p>
        </p:txBody>
      </p:sp>
      <p:sp>
        <p:nvSpPr>
          <p:cNvPr id="133" name="Google Shape;133;p18"/>
          <p:cNvSpPr txBox="1"/>
          <p:nvPr>
            <p:ph idx="1" type="body"/>
          </p:nvPr>
        </p:nvSpPr>
        <p:spPr>
          <a:xfrm>
            <a:off x="311700" y="1152475"/>
            <a:ext cx="8520600" cy="3416400"/>
          </a:xfrm>
          <a:prstGeom prst="rect">
            <a:avLst/>
          </a:prstGeom>
          <a:solidFill>
            <a:srgbClr val="FDF6E3"/>
          </a:solidFill>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DOCTYPE</a:t>
            </a:r>
            <a:r>
              <a:rPr lang="zh-TW" sz="3200">
                <a:solidFill>
                  <a:srgbClr val="FFFFFF"/>
                </a:solidFill>
              </a:rPr>
              <a:t> </a:t>
            </a:r>
            <a:r>
              <a:rPr lang="zh-TW" sz="3200">
                <a:solidFill>
                  <a:srgbClr val="1155CC"/>
                </a:solidFill>
              </a:rPr>
              <a:t>html</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html</a:t>
            </a:r>
            <a:r>
              <a:rPr lang="zh-TW" sz="3200">
                <a:solidFill>
                  <a:srgbClr val="FFFFFF"/>
                </a:solidFill>
              </a:rPr>
              <a:t> </a:t>
            </a:r>
            <a:r>
              <a:rPr lang="zh-TW" sz="3200">
                <a:solidFill>
                  <a:srgbClr val="1155CC"/>
                </a:solidFill>
              </a:rPr>
              <a:t>lang</a:t>
            </a:r>
            <a:r>
              <a:rPr lang="zh-TW" sz="3200">
                <a:solidFill>
                  <a:schemeClr val="dk1"/>
                </a:solidFill>
              </a:rPr>
              <a:t>=</a:t>
            </a:r>
            <a:r>
              <a:rPr lang="zh-TW" sz="3200">
                <a:solidFill>
                  <a:srgbClr val="CE9178"/>
                </a:solidFill>
              </a:rPr>
              <a:t>"en"</a:t>
            </a:r>
            <a:r>
              <a:rPr lang="zh-TW" sz="3200">
                <a:solidFill>
                  <a:srgbClr val="808080"/>
                </a:solidFill>
              </a:rPr>
              <a:t>&gt;</a:t>
            </a:r>
            <a:endParaRPr sz="3200">
              <a:solidFill>
                <a:srgbClr val="FFFFFF"/>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head</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charset</a:t>
            </a:r>
            <a:r>
              <a:rPr lang="zh-TW" sz="3200">
                <a:solidFill>
                  <a:schemeClr val="dk1"/>
                </a:solidFill>
              </a:rPr>
              <a:t>=</a:t>
            </a:r>
            <a:r>
              <a:rPr lang="zh-TW" sz="3200">
                <a:solidFill>
                  <a:srgbClr val="CE9178"/>
                </a:solidFill>
              </a:rPr>
              <a:t>"UTF-8"</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http</a:t>
            </a:r>
            <a:r>
              <a:rPr lang="zh-TW" sz="3200">
                <a:solidFill>
                  <a:srgbClr val="1155CC"/>
                </a:solidFill>
              </a:rPr>
              <a:t>-</a:t>
            </a:r>
            <a:r>
              <a:rPr lang="zh-TW" sz="3200">
                <a:solidFill>
                  <a:srgbClr val="1155CC"/>
                </a:solidFill>
              </a:rPr>
              <a:t>equiv</a:t>
            </a:r>
            <a:r>
              <a:rPr lang="zh-TW" sz="3200">
                <a:solidFill>
                  <a:schemeClr val="dk1"/>
                </a:solidFill>
              </a:rPr>
              <a:t>=</a:t>
            </a:r>
            <a:r>
              <a:rPr lang="zh-TW" sz="3200">
                <a:solidFill>
                  <a:srgbClr val="CE9178"/>
                </a:solidFill>
              </a:rPr>
              <a:t>"X-UA-Compatible"</a:t>
            </a:r>
            <a:r>
              <a:rPr lang="zh-TW" sz="3200">
                <a:solidFill>
                  <a:srgbClr val="FFFFFF"/>
                </a:solidFill>
              </a:rPr>
              <a:t> </a:t>
            </a:r>
            <a:r>
              <a:rPr lang="zh-TW" sz="3200">
                <a:solidFill>
                  <a:srgbClr val="1155CC"/>
                </a:solidFill>
              </a:rPr>
              <a:t>content</a:t>
            </a:r>
            <a:r>
              <a:rPr lang="zh-TW" sz="3200">
                <a:solidFill>
                  <a:schemeClr val="dk1"/>
                </a:solidFill>
              </a:rPr>
              <a:t>=</a:t>
            </a:r>
            <a:r>
              <a:rPr lang="zh-TW" sz="3200">
                <a:solidFill>
                  <a:srgbClr val="CE9178"/>
                </a:solidFill>
              </a:rPr>
              <a:t>"IE=edge"</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name</a:t>
            </a:r>
            <a:r>
              <a:rPr lang="zh-TW" sz="3200">
                <a:solidFill>
                  <a:schemeClr val="dk1"/>
                </a:solidFill>
              </a:rPr>
              <a:t>=</a:t>
            </a:r>
            <a:r>
              <a:rPr lang="zh-TW" sz="3200">
                <a:solidFill>
                  <a:srgbClr val="CE9178"/>
                </a:solidFill>
              </a:rPr>
              <a:t>"viewport"</a:t>
            </a:r>
            <a:r>
              <a:rPr lang="zh-TW" sz="3200">
                <a:solidFill>
                  <a:srgbClr val="FFFFFF"/>
                </a:solidFill>
              </a:rPr>
              <a:t> </a:t>
            </a:r>
            <a:r>
              <a:rPr lang="zh-TW" sz="3200">
                <a:solidFill>
                  <a:srgbClr val="1155CC"/>
                </a:solidFill>
              </a:rPr>
              <a:t>content</a:t>
            </a:r>
            <a:r>
              <a:rPr lang="zh-TW" sz="3200">
                <a:solidFill>
                  <a:schemeClr val="dk1"/>
                </a:solidFill>
              </a:rPr>
              <a:t>=</a:t>
            </a:r>
            <a:r>
              <a:rPr lang="zh-TW" sz="3200">
                <a:solidFill>
                  <a:srgbClr val="CE9178"/>
                </a:solidFill>
              </a:rPr>
              <a:t>"width=device-width, initial-scale=1.0"</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title</a:t>
            </a:r>
            <a:r>
              <a:rPr lang="zh-TW" sz="3200">
                <a:solidFill>
                  <a:srgbClr val="808080"/>
                </a:solidFill>
              </a:rPr>
              <a:t>&gt;</a:t>
            </a:r>
            <a:r>
              <a:rPr lang="zh-TW" sz="3200">
                <a:solidFill>
                  <a:srgbClr val="000000"/>
                </a:solidFill>
              </a:rPr>
              <a:t>Document</a:t>
            </a:r>
            <a:r>
              <a:rPr lang="zh-TW" sz="3200">
                <a:solidFill>
                  <a:srgbClr val="808080"/>
                </a:solidFill>
              </a:rPr>
              <a:t>&lt;/</a:t>
            </a:r>
            <a:r>
              <a:rPr lang="zh-TW" sz="3200">
                <a:solidFill>
                  <a:srgbClr val="073763"/>
                </a:solidFill>
              </a:rPr>
              <a:t>title</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head</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t/>
            </a:r>
            <a:endParaRPr sz="4000">
              <a:solidFill>
                <a:srgbClr val="FFFFFF"/>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html</a:t>
            </a:r>
            <a:r>
              <a:rPr lang="zh-TW" sz="3200">
                <a:solidFill>
                  <a:srgbClr val="808080"/>
                </a:solidFill>
              </a:rPr>
              <a:t>&gt;</a:t>
            </a:r>
            <a:endParaRPr sz="3200"/>
          </a:p>
        </p:txBody>
      </p:sp>
      <p:sp>
        <p:nvSpPr>
          <p:cNvPr id="134" name="Google Shape;134;p18"/>
          <p:cNvSpPr txBox="1"/>
          <p:nvPr/>
        </p:nvSpPr>
        <p:spPr>
          <a:xfrm>
            <a:off x="311700" y="2521725"/>
            <a:ext cx="2748600" cy="16320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000">
                <a:solidFill>
                  <a:srgbClr val="808080"/>
                </a:solidFill>
              </a:rPr>
              <a:t>&lt;</a:t>
            </a:r>
            <a:r>
              <a:rPr lang="zh-TW" sz="1000">
                <a:solidFill>
                  <a:srgbClr val="073763"/>
                </a:solidFill>
              </a:rPr>
              <a:t>body</a:t>
            </a:r>
            <a:r>
              <a:rPr lang="zh-TW" sz="1000">
                <a:solidFill>
                  <a:srgbClr val="808080"/>
                </a:solidFill>
              </a:rPr>
              <a:t>&gt;</a:t>
            </a:r>
            <a:endParaRPr sz="1000">
              <a:solidFill>
                <a:srgbClr val="808080"/>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274E13"/>
                </a:solidFill>
              </a:rPr>
              <a:t>&lt;!-- HTML 寫在這裡 --&gt;</a:t>
            </a:r>
            <a:endParaRPr sz="1000">
              <a:solidFill>
                <a:srgbClr val="274E13"/>
              </a:solidFill>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rPr>
              <a:t>       &lt;h1&gt;Hello World&lt;/h1&gt;	</a:t>
            </a:r>
            <a:endParaRPr sz="1000">
              <a:solidFill>
                <a:schemeClr val="dk1"/>
              </a:solidFill>
            </a:endParaRPr>
          </a:p>
          <a:p>
            <a:pPr indent="0" lvl="0" marL="0" rtl="0" algn="l">
              <a:lnSpc>
                <a:spcPct val="100000"/>
              </a:lnSpc>
              <a:spcBef>
                <a:spcPts val="0"/>
              </a:spcBef>
              <a:spcAft>
                <a:spcPts val="0"/>
              </a:spcAft>
              <a:buNone/>
            </a:pPr>
            <a:r>
              <a:t/>
            </a:r>
            <a:endParaRPr sz="1000">
              <a:solidFill>
                <a:srgbClr val="FFFFFF"/>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FFFFF"/>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FF0000"/>
                </a:solidFill>
              </a:rPr>
              <a:t>&lt;script&gt;</a:t>
            </a:r>
            <a:endParaRPr sz="10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274E13"/>
                </a:solidFill>
              </a:rPr>
              <a:t>//JavaScript 寫在這裡</a:t>
            </a:r>
            <a:endParaRPr sz="1000">
              <a:solidFill>
                <a:srgbClr val="274E13"/>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38761D"/>
                </a:solidFill>
              </a:rPr>
              <a:t>	</a:t>
            </a:r>
            <a:r>
              <a:rPr lang="zh-TW" sz="1000"/>
              <a:t>console.log('HELLO WORLD!');</a:t>
            </a:r>
            <a:endParaRPr sz="1000"/>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FF0000"/>
                </a:solidFill>
              </a:rPr>
              <a:t>&lt;/script&gt;</a:t>
            </a:r>
            <a:endParaRPr sz="1000">
              <a:solidFill>
                <a:srgbClr val="FF0000"/>
              </a:solidFill>
            </a:endParaRPr>
          </a:p>
          <a:p>
            <a:pPr indent="0" lvl="0" marL="0" rtl="0" algn="l">
              <a:lnSpc>
                <a:spcPct val="100000"/>
              </a:lnSpc>
              <a:spcBef>
                <a:spcPts val="0"/>
              </a:spcBef>
              <a:spcAft>
                <a:spcPts val="0"/>
              </a:spcAft>
              <a:buNone/>
            </a:pPr>
            <a:r>
              <a:rPr lang="zh-TW" sz="1000">
                <a:solidFill>
                  <a:srgbClr val="808080"/>
                </a:solidFill>
              </a:rPr>
              <a:t>&lt;/</a:t>
            </a:r>
            <a:r>
              <a:rPr lang="zh-TW" sz="1000">
                <a:solidFill>
                  <a:srgbClr val="073763"/>
                </a:solidFill>
              </a:rPr>
              <a:t>body</a:t>
            </a:r>
            <a:r>
              <a:rPr lang="zh-TW" sz="1000">
                <a:solidFill>
                  <a:srgbClr val="808080"/>
                </a:solidFill>
              </a:rPr>
              <a:t>&gt;</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陣列方法</a:t>
            </a:r>
            <a:r>
              <a:rPr lang="zh-TW"/>
              <a:t>迴圈</a:t>
            </a:r>
            <a:endParaRPr/>
          </a:p>
        </p:txBody>
      </p:sp>
      <p:sp>
        <p:nvSpPr>
          <p:cNvPr id="531" name="Google Shape;531;p72"/>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a:t>
            </a:r>
            <a:r>
              <a:rPr lang="zh-TW"/>
              <a:t>針對陣列，有內建許多跑迴圈的方法可以使用</a:t>
            </a:r>
            <a:r>
              <a:rPr lang="zh-TW"/>
              <a:t>。</a:t>
            </a:r>
            <a:endParaRPr/>
          </a:p>
        </p:txBody>
      </p:sp>
      <p:sp>
        <p:nvSpPr>
          <p:cNvPr id="532" name="Google Shape;532;p72"/>
          <p:cNvSpPr/>
          <p:nvPr/>
        </p:nvSpPr>
        <p:spPr>
          <a:xfrm>
            <a:off x="459850" y="1363975"/>
            <a:ext cx="8250000" cy="2774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myArray</a:t>
            </a:r>
            <a:r>
              <a:rPr lang="zh-TW">
                <a:solidFill>
                  <a:srgbClr val="1155CC"/>
                </a:solidFill>
              </a:rPr>
              <a:t> = </a:t>
            </a:r>
            <a:r>
              <a:rPr lang="zh-TW">
                <a:solidFill>
                  <a:srgbClr val="FF0000"/>
                </a:solidFill>
              </a:rPr>
              <a:t>['a', 'b', 'c', 'd']</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forEach 來跑迴圈，不會回傳新陣列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252525"/>
                </a:solidFill>
              </a:rPr>
              <a:t>myArray</a:t>
            </a:r>
            <a:r>
              <a:rPr lang="zh-TW">
                <a:solidFill>
                  <a:srgbClr val="1155CC"/>
                </a:solidFill>
              </a:rPr>
              <a:t>.forEach (function(</a:t>
            </a:r>
            <a:r>
              <a:rPr lang="zh-TW">
                <a:solidFill>
                  <a:srgbClr val="351C75"/>
                </a:solidFill>
              </a:rPr>
              <a:t>element</a:t>
            </a:r>
            <a:r>
              <a:rPr lang="zh-TW">
                <a:solidFill>
                  <a:srgbClr val="1155CC"/>
                </a:solidFill>
              </a:rPr>
              <a:t>, </a:t>
            </a:r>
            <a:r>
              <a:rPr lang="zh-TW">
                <a:solidFill>
                  <a:srgbClr val="351C75"/>
                </a:solidFill>
              </a:rPr>
              <a:t>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1C4587"/>
                </a:solidFill>
              </a:rPr>
              <a:t>console.log('index', </a:t>
            </a:r>
            <a:r>
              <a:rPr lang="zh-TW">
                <a:solidFill>
                  <a:srgbClr val="351C75"/>
                </a:solidFill>
              </a:rPr>
              <a:t>index</a:t>
            </a:r>
            <a:r>
              <a:rPr lang="zh-TW">
                <a:solidFill>
                  <a:srgbClr val="1C4587"/>
                </a:solidFill>
              </a:rPr>
              <a:t>);</a:t>
            </a:r>
            <a:endParaRPr>
              <a:solidFill>
                <a:srgbClr val="1C4587"/>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C4587"/>
                </a:solidFill>
              </a:rPr>
              <a:t>    console.log('element', </a:t>
            </a:r>
            <a:r>
              <a:rPr lang="zh-TW">
                <a:solidFill>
                  <a:srgbClr val="351C75"/>
                </a:solidFill>
              </a:rPr>
              <a:t>element</a:t>
            </a:r>
            <a:r>
              <a:rPr lang="zh-TW">
                <a:solidFill>
                  <a:srgbClr val="1C4587"/>
                </a:solidFill>
              </a:rPr>
              <a:t>);</a:t>
            </a:r>
            <a:endParaRPr>
              <a:solidFill>
                <a:srgbClr val="1C4587"/>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map 來跑迴圈，會回傳一個新的陣列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myNewArray</a:t>
            </a:r>
            <a:r>
              <a:rPr lang="zh-TW">
                <a:solidFill>
                  <a:srgbClr val="1155CC"/>
                </a:solidFill>
              </a:rPr>
              <a:t> = </a:t>
            </a:r>
            <a:r>
              <a:rPr lang="zh-TW">
                <a:solidFill>
                  <a:srgbClr val="252525"/>
                </a:solidFill>
              </a:rPr>
              <a:t>myArray</a:t>
            </a:r>
            <a:r>
              <a:rPr lang="zh-TW">
                <a:solidFill>
                  <a:srgbClr val="1155CC"/>
                </a:solidFill>
              </a:rPr>
              <a:t>.map (function(</a:t>
            </a:r>
            <a:r>
              <a:rPr lang="zh-TW">
                <a:solidFill>
                  <a:srgbClr val="351C75"/>
                </a:solidFill>
              </a:rPr>
              <a:t>element</a:t>
            </a:r>
            <a:r>
              <a:rPr lang="zh-TW">
                <a:solidFill>
                  <a:srgbClr val="1155CC"/>
                </a:solidFill>
              </a:rPr>
              <a:t>, </a:t>
            </a:r>
            <a:r>
              <a:rPr lang="zh-TW">
                <a:solidFill>
                  <a:srgbClr val="351C75"/>
                </a:solidFill>
              </a:rPr>
              <a:t>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990000"/>
                </a:solidFill>
              </a:rPr>
              <a:t>return</a:t>
            </a:r>
            <a:r>
              <a:rPr lang="zh-TW">
                <a:solidFill>
                  <a:srgbClr val="1155CC"/>
                </a:solidFill>
              </a:rPr>
              <a:t> </a:t>
            </a:r>
            <a:r>
              <a:rPr lang="zh-TW">
                <a:solidFill>
                  <a:srgbClr val="351C75"/>
                </a:solidFill>
              </a:rPr>
              <a:t>index</a:t>
            </a:r>
            <a:r>
              <a:rPr lang="zh-TW">
                <a:solidFill>
                  <a:srgbClr val="1155CC"/>
                </a:solidFill>
              </a:rPr>
              <a:t> + </a:t>
            </a:r>
            <a:r>
              <a:rPr lang="zh-TW">
                <a:solidFill>
                  <a:srgbClr val="351C75"/>
                </a:solidFill>
              </a:rPr>
              <a:t>element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陣列方法迴圈</a:t>
            </a:r>
            <a:endParaRPr/>
          </a:p>
        </p:txBody>
      </p:sp>
      <p:sp>
        <p:nvSpPr>
          <p:cNvPr id="538" name="Google Shape;538;p73"/>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針對陣列，有內建許多跑迴圈的方法可以使用。</a:t>
            </a:r>
            <a:endParaRPr/>
          </a:p>
        </p:txBody>
      </p:sp>
      <p:sp>
        <p:nvSpPr>
          <p:cNvPr id="539" name="Google Shape;539;p73"/>
          <p:cNvSpPr/>
          <p:nvPr/>
        </p:nvSpPr>
        <p:spPr>
          <a:xfrm>
            <a:off x="459850" y="1363975"/>
            <a:ext cx="8250000" cy="3337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myArray</a:t>
            </a:r>
            <a:r>
              <a:rPr lang="zh-TW">
                <a:solidFill>
                  <a:srgbClr val="1155CC"/>
                </a:solidFill>
              </a:rPr>
              <a:t> = </a:t>
            </a:r>
            <a:r>
              <a:rPr lang="zh-TW">
                <a:solidFill>
                  <a:srgbClr val="FF0000"/>
                </a:solidFill>
              </a:rPr>
              <a:t>[1, 2, 3, 4]</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filter 來跑迴圈，會回傳</a:t>
            </a:r>
            <a:r>
              <a:rPr lang="zh-TW">
                <a:solidFill>
                  <a:srgbClr val="38761D"/>
                </a:solidFill>
              </a:rPr>
              <a:t>依照某條件篩選後的</a:t>
            </a:r>
            <a:r>
              <a:rPr lang="zh-TW">
                <a:solidFill>
                  <a:srgbClr val="38761D"/>
                </a:solidFill>
              </a:rPr>
              <a:t>新陣列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myNewArrayByFilter</a:t>
            </a:r>
            <a:r>
              <a:rPr lang="zh-TW">
                <a:solidFill>
                  <a:srgbClr val="1155CC"/>
                </a:solidFill>
              </a:rPr>
              <a:t> = </a:t>
            </a:r>
            <a:r>
              <a:rPr lang="zh-TW">
                <a:solidFill>
                  <a:schemeClr val="dk1"/>
                </a:solidFill>
              </a:rPr>
              <a:t>myArray</a:t>
            </a:r>
            <a:r>
              <a:rPr lang="zh-TW">
                <a:solidFill>
                  <a:srgbClr val="1155CC"/>
                </a:solidFill>
              </a:rPr>
              <a:t>.filter (function(</a:t>
            </a:r>
            <a:r>
              <a:rPr lang="zh-TW">
                <a:solidFill>
                  <a:srgbClr val="351C75"/>
                </a:solidFill>
              </a:rPr>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a:t>
            </a:r>
            <a:r>
              <a:rPr lang="zh-TW">
                <a:solidFill>
                  <a:srgbClr val="351C75"/>
                </a:solidFill>
              </a:rPr>
              <a:t>element</a:t>
            </a:r>
            <a:r>
              <a:rPr lang="zh-TW">
                <a:solidFill>
                  <a:srgbClr val="252525"/>
                </a:solidFill>
              </a:rPr>
              <a:t> &gt; 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reduce 來跑迴圈，回傳一個</a:t>
            </a:r>
            <a:r>
              <a:rPr lang="zh-TW">
                <a:solidFill>
                  <a:srgbClr val="38761D"/>
                </a:solidFill>
              </a:rPr>
              <a:t>全部累加後的資料</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myNewArrayByReduce</a:t>
            </a:r>
            <a:r>
              <a:rPr lang="zh-TW">
                <a:solidFill>
                  <a:srgbClr val="1155CC"/>
                </a:solidFill>
              </a:rPr>
              <a:t> = </a:t>
            </a:r>
            <a:r>
              <a:rPr lang="zh-TW">
                <a:solidFill>
                  <a:schemeClr val="dk1"/>
                </a:solidFill>
              </a:rPr>
              <a:t>myArray</a:t>
            </a:r>
            <a:r>
              <a:rPr lang="zh-TW">
                <a:solidFill>
                  <a:srgbClr val="1155CC"/>
                </a:solidFill>
              </a:rPr>
              <a:t>.reduce((</a:t>
            </a:r>
            <a:r>
              <a:rPr lang="zh-TW">
                <a:solidFill>
                  <a:srgbClr val="351C75"/>
                </a:solidFill>
              </a:rPr>
              <a:t>accumulator, currentValue, index, originalArray</a:t>
            </a:r>
            <a:r>
              <a:rPr lang="zh-TW">
                <a:solidFill>
                  <a:srgbClr val="1155CC"/>
                </a:solidFill>
              </a:rPr>
              <a:t>) =&gt; {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51C75"/>
                </a:solidFill>
              </a:rPr>
              <a:t>accumulator</a:t>
            </a:r>
            <a:r>
              <a:rPr lang="zh-TW">
                <a:solidFill>
                  <a:schemeClr val="dk1"/>
                </a:solidFill>
              </a:rPr>
              <a:t> += </a:t>
            </a:r>
            <a:r>
              <a:rPr lang="zh-TW">
                <a:solidFill>
                  <a:srgbClr val="351C75"/>
                </a:solidFill>
              </a:rPr>
              <a:t>currentValue</a:t>
            </a:r>
            <a:r>
              <a:rPr lang="zh-TW">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a:t>
            </a:r>
            <a:r>
              <a:rPr lang="zh-TW">
                <a:solidFill>
                  <a:srgbClr val="351C75"/>
                </a:solidFill>
              </a:rPr>
              <a:t>accumulator</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51C75"/>
                </a:solidFill>
              </a:rPr>
              <a:t>initialValue</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ps：如果沒有累加前的初始值，initialValue 可以為 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Object </a:t>
            </a:r>
            <a:r>
              <a:rPr lang="zh-TW"/>
              <a:t>迴圈</a:t>
            </a:r>
            <a:endParaRPr/>
          </a:p>
        </p:txBody>
      </p:sp>
      <p:sp>
        <p:nvSpPr>
          <p:cNvPr id="545" name="Google Shape;545;p74"/>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可以使用之前說的 Object.entries(myObj)</a:t>
            </a:r>
            <a:r>
              <a:rPr lang="zh-TW"/>
              <a:t>，</a:t>
            </a:r>
            <a:r>
              <a:rPr lang="zh-TW"/>
              <a:t>列出所有資料的格式是陣列，利用陣列</a:t>
            </a:r>
            <a:r>
              <a:rPr lang="zh-TW">
                <a:solidFill>
                  <a:schemeClr val="dk1"/>
                </a:solidFill>
              </a:rPr>
              <a:t>資料</a:t>
            </a:r>
            <a:r>
              <a:rPr lang="zh-TW"/>
              <a:t>跑回圈</a:t>
            </a:r>
            <a:r>
              <a:rPr lang="zh-TW"/>
              <a:t>。</a:t>
            </a:r>
            <a:endParaRPr/>
          </a:p>
        </p:txBody>
      </p:sp>
      <p:sp>
        <p:nvSpPr>
          <p:cNvPr id="546" name="Google Shape;546;p74"/>
          <p:cNvSpPr/>
          <p:nvPr/>
        </p:nvSpPr>
        <p:spPr>
          <a:xfrm>
            <a:off x="459850" y="1363975"/>
            <a:ext cx="8250000" cy="3615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userInfoObj</a:t>
            </a:r>
            <a:r>
              <a:rPr lang="zh-TW">
                <a:solidFill>
                  <a:srgbClr val="1155CC"/>
                </a:solidFill>
              </a:rPr>
              <a:t> = </a:t>
            </a:r>
            <a:r>
              <a:rPr lang="zh-TW">
                <a:solidFill>
                  <a:srgbClr val="FF0000"/>
                </a:solidFill>
              </a:rPr>
              <a:t>{name : 'Fabio', age: '23', birth: ' 20 </a:t>
            </a:r>
            <a:r>
              <a:rPr lang="zh-TW">
                <a:solidFill>
                  <a:srgbClr val="FF0000"/>
                </a:solidFill>
              </a:rPr>
              <a:t>April</a:t>
            </a:r>
            <a:r>
              <a:rPr lang="zh-TW">
                <a:solidFill>
                  <a:srgbClr val="FF0000"/>
                </a:solidFill>
              </a:rPr>
              <a: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a:t>
            </a:r>
            <a:r>
              <a:rPr lang="zh-TW">
                <a:solidFill>
                  <a:srgbClr val="38761D"/>
                </a:solidFill>
              </a:rPr>
              <a:t>我們先檢查 data 陣列內容</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datasArray</a:t>
            </a:r>
            <a:r>
              <a:rPr lang="zh-TW">
                <a:solidFill>
                  <a:srgbClr val="1155CC"/>
                </a:solidFill>
              </a:rPr>
              <a:t> = </a:t>
            </a:r>
            <a:r>
              <a:rPr lang="zh-TW">
                <a:solidFill>
                  <a:srgbClr val="FF0000"/>
                </a:solidFill>
              </a:rPr>
              <a:t>Object</a:t>
            </a:r>
            <a:r>
              <a:rPr lang="zh-TW">
                <a:solidFill>
                  <a:srgbClr val="FF0000"/>
                </a:solidFill>
              </a:rPr>
              <a:t>.entries</a:t>
            </a:r>
            <a:r>
              <a:rPr lang="zh-TW">
                <a:solidFill>
                  <a:srgbClr val="1155CC"/>
                </a:solidFill>
              </a:rPr>
              <a:t>(</a:t>
            </a:r>
            <a:r>
              <a:rPr lang="zh-TW"/>
              <a:t>userInfoObj</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console.log('datasArray:', </a:t>
            </a:r>
            <a:r>
              <a:rPr lang="zh-TW"/>
              <a:t>datasArray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a:t>
            </a:r>
            <a:r>
              <a:rPr lang="zh-TW">
                <a:solidFill>
                  <a:srgbClr val="38761D"/>
                </a:solidFill>
              </a:rPr>
              <a:t>確定是陣列之後，後面就可以接續使用陣列的方法跑回圈，得到所有key value 的資料了</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FF0000"/>
                </a:solidFill>
              </a:rPr>
              <a:t>Object.entries</a:t>
            </a:r>
            <a:r>
              <a:rPr lang="zh-TW">
                <a:solidFill>
                  <a:srgbClr val="1155CC"/>
                </a:solidFill>
              </a:rPr>
              <a:t>(</a:t>
            </a:r>
            <a:r>
              <a:rPr lang="zh-TW">
                <a:solidFill>
                  <a:srgbClr val="252525"/>
                </a:solidFill>
              </a:rPr>
              <a:t>userInfoObj</a:t>
            </a:r>
            <a:r>
              <a:rPr lang="zh-TW">
                <a:solidFill>
                  <a:srgbClr val="1155CC"/>
                </a:solidFill>
              </a:rPr>
              <a:t>).</a:t>
            </a:r>
            <a:r>
              <a:rPr lang="zh-TW">
                <a:solidFill>
                  <a:srgbClr val="674EA7"/>
                </a:solidFill>
              </a:rPr>
              <a:t>forEach</a:t>
            </a:r>
            <a:r>
              <a:rPr lang="zh-TW">
                <a:solidFill>
                  <a:srgbClr val="1155CC"/>
                </a:solidFill>
              </a:rPr>
              <a:t> (function(</a:t>
            </a:r>
            <a:r>
              <a:rPr lang="zh-TW"/>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console.log('element',</a:t>
            </a:r>
            <a:r>
              <a:rPr lang="zh-TW"/>
              <a:t> element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//陣列裡如果資料還是陣列，我們會稱之為二維陣列，可以再跑一次回圈</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FF0000"/>
                </a:solidFill>
              </a:rPr>
              <a:t>Object.entries</a:t>
            </a:r>
            <a:r>
              <a:rPr lang="zh-TW">
                <a:solidFill>
                  <a:srgbClr val="1155CC"/>
                </a:solidFill>
              </a:rPr>
              <a:t>(userInfoObj).</a:t>
            </a:r>
            <a:r>
              <a:rPr lang="zh-TW">
                <a:solidFill>
                  <a:srgbClr val="674EA7"/>
                </a:solidFill>
              </a:rPr>
              <a:t>forEach</a:t>
            </a:r>
            <a:r>
              <a:rPr lang="zh-TW">
                <a:solidFill>
                  <a:srgbClr val="1155CC"/>
                </a:solidFill>
              </a:rPr>
              <a:t> (function(</a:t>
            </a:r>
            <a:r>
              <a:rPr lang="zh-TW"/>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t>element</a:t>
            </a:r>
            <a:r>
              <a:rPr lang="zh-TW">
                <a:solidFill>
                  <a:srgbClr val="1155CC"/>
                </a:solidFill>
              </a:rPr>
              <a:t>.</a:t>
            </a:r>
            <a:r>
              <a:rPr lang="zh-TW">
                <a:solidFill>
                  <a:srgbClr val="674EA7"/>
                </a:solidFill>
              </a:rPr>
              <a:t>forEach</a:t>
            </a:r>
            <a:r>
              <a:rPr lang="zh-TW">
                <a:solidFill>
                  <a:srgbClr val="1155CC"/>
                </a:solidFill>
              </a:rPr>
              <a:t>( function (</a:t>
            </a:r>
            <a:r>
              <a:rPr lang="zh-TW"/>
              <a:t>item,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console.log('item',</a:t>
            </a:r>
            <a:r>
              <a:rPr lang="zh-TW"/>
              <a:t> item</a:t>
            </a:r>
            <a:r>
              <a:rPr lang="zh-TW">
                <a:solidFill>
                  <a:srgbClr val="1155CC"/>
                </a:solidFill>
              </a:rPr>
              <a:t>);</a:t>
            </a:r>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a:t>
            </a:r>
            <a:r>
              <a:rPr lang="zh-TW"/>
              <a:t>日期時間</a:t>
            </a:r>
            <a:endParaRPr/>
          </a:p>
        </p:txBody>
      </p:sp>
      <p:sp>
        <p:nvSpPr>
          <p:cNvPr id="552" name="Google Shape;552;p75"/>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53" name="Google Shape;553;p75"/>
          <p:cNvSpPr/>
          <p:nvPr/>
        </p:nvSpPr>
        <p:spPr>
          <a:xfrm>
            <a:off x="459850" y="1363975"/>
            <a:ext cx="8250000" cy="32907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now</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"now"</a:t>
            </a:r>
            <a:r>
              <a:rPr lang="zh-TW" sz="1000">
                <a:solidFill>
                  <a:schemeClr val="dk1"/>
                </a:solidFill>
              </a:rPr>
              <a:t>, </a:t>
            </a:r>
            <a:r>
              <a:rPr lang="zh-TW" sz="1000">
                <a:solidFill>
                  <a:srgbClr val="0070C1"/>
                </a:solidFill>
              </a:rPr>
              <a:t>now</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時間格式轉成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"now"</a:t>
            </a:r>
            <a:r>
              <a:rPr lang="zh-TW" sz="1000">
                <a:solidFill>
                  <a:schemeClr val="dk1"/>
                </a:solidFill>
              </a:rPr>
              <a:t>,</a:t>
            </a:r>
            <a:r>
              <a:rPr lang="zh-TW" sz="1000">
                <a:solidFill>
                  <a:srgbClr val="001080"/>
                </a:solidFill>
              </a:rPr>
              <a:t> </a:t>
            </a:r>
            <a:r>
              <a:rPr lang="zh-TW" sz="1000">
                <a:solidFill>
                  <a:srgbClr val="0070C1"/>
                </a:solidFill>
              </a:rPr>
              <a:t>now</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字串格式轉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today_good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"today"</a:t>
            </a:r>
            <a:r>
              <a:rPr lang="zh-TW" sz="1000">
                <a:solidFill>
                  <a:schemeClr val="dk1"/>
                </a:solidFill>
              </a:rPr>
              <a:t>,</a:t>
            </a:r>
            <a:r>
              <a:rPr lang="zh-TW" sz="1000">
                <a:solidFill>
                  <a:srgbClr val="001080"/>
                </a:solidFill>
              </a:rPr>
              <a:t> </a:t>
            </a:r>
            <a:r>
              <a:rPr lang="zh-TW" sz="1000">
                <a:solidFill>
                  <a:srgbClr val="0070C1"/>
                </a:solidFill>
              </a:rPr>
              <a:t>today_good</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錯誤的字串格式轉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today_bad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"today2"</a:t>
            </a:r>
            <a:r>
              <a:rPr lang="zh-TW" sz="1000">
                <a:solidFill>
                  <a:schemeClr val="dk1"/>
                </a:solidFill>
              </a:rPr>
              <a:t>,</a:t>
            </a:r>
            <a:r>
              <a:rPr lang="zh-TW" sz="1000">
                <a:solidFill>
                  <a:srgbClr val="001080"/>
                </a:solidFill>
              </a:rPr>
              <a:t> </a:t>
            </a:r>
            <a:r>
              <a:rPr lang="zh-TW" sz="1000">
                <a:solidFill>
                  <a:srgbClr val="0070C1"/>
                </a:solidFill>
              </a:rPr>
              <a:t>today_bad</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59" name="Google Shape;559;p76"/>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60" name="Google Shape;560;p76"/>
          <p:cNvSpPr/>
          <p:nvPr/>
        </p:nvSpPr>
        <p:spPr>
          <a:xfrm>
            <a:off x="459850" y="1363975"/>
            <a:ext cx="8250000" cy="3542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或者是使用帶著時間的標準時間格式的字串比較安全</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dayTime</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"2022-03-23T19:29:07.597Z"</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"dayTime"</a:t>
            </a:r>
            <a:r>
              <a:rPr lang="zh-TW" sz="1000">
                <a:solidFill>
                  <a:schemeClr val="dk1"/>
                </a:solidFill>
              </a:rPr>
              <a:t>,</a:t>
            </a:r>
            <a:r>
              <a:rPr lang="zh-TW" sz="1000">
                <a:solidFill>
                  <a:srgbClr val="001080"/>
                </a:solidFill>
              </a:rPr>
              <a:t> </a:t>
            </a:r>
            <a:r>
              <a:rPr lang="zh-TW" sz="1000">
                <a:solidFill>
                  <a:srgbClr val="0070C1"/>
                </a:solidFill>
              </a:rPr>
              <a:t>dayTime</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如果不轉 ISO8601 的話，會是 local 當地時間(GMT+8)</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dayTime2</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"2020-02-02T13:00:00"</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"dayTime2"</a:t>
            </a:r>
            <a:r>
              <a:rPr lang="zh-TW" sz="1000">
                <a:solidFill>
                  <a:schemeClr val="dk1"/>
                </a:solidFill>
              </a:rPr>
              <a:t>, </a:t>
            </a:r>
            <a:r>
              <a:rPr lang="zh-TW" sz="1000">
                <a:solidFill>
                  <a:srgbClr val="0070C1"/>
                </a:solidFill>
              </a:rPr>
              <a:t>dayTime2</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new Date().toLocaleString('zh-TW', {timeZone: 'Asia/Taipei'});</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new Date().toLocaleString('en-US', {timeZone: 'America/New_York'});</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或是指定時區的轉換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rPr>
              <a:t>   </a:t>
            </a:r>
            <a:r>
              <a:rPr lang="zh-TW" sz="1000">
                <a:solidFill>
                  <a:srgbClr val="A31515"/>
                </a:solidFill>
              </a:rPr>
              <a:t>"now"</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   </a:t>
            </a:r>
            <a:r>
              <a:rPr lang="zh-TW" sz="1000">
                <a:solidFill>
                  <a:srgbClr val="0070C1"/>
                </a:solidFill>
              </a:rPr>
              <a:t>now</a:t>
            </a:r>
            <a:r>
              <a:rPr lang="zh-TW" sz="1000">
                <a:solidFill>
                  <a:schemeClr val="dk1"/>
                </a:solidFill>
              </a:rPr>
              <a:t>.</a:t>
            </a:r>
            <a:r>
              <a:rPr lang="zh-TW" sz="1000">
                <a:solidFill>
                  <a:srgbClr val="795E26"/>
                </a:solidFill>
              </a:rPr>
              <a:t>toLocaleString</a:t>
            </a:r>
            <a:r>
              <a:rPr lang="zh-TW" sz="1000">
                <a:solidFill>
                  <a:schemeClr val="dk1"/>
                </a:solidFill>
              </a:rPr>
              <a:t>(</a:t>
            </a:r>
            <a:r>
              <a:rPr lang="zh-TW" sz="1000">
                <a:solidFill>
                  <a:srgbClr val="A31515"/>
                </a:solidFill>
              </a:rPr>
              <a:t>"en-US"</a:t>
            </a:r>
            <a:r>
              <a:rPr lang="zh-TW" sz="1000">
                <a:solidFill>
                  <a:schemeClr val="dk1"/>
                </a:solidFill>
              </a:rPr>
              <a:t>, { </a:t>
            </a:r>
            <a:r>
              <a:rPr lang="zh-TW" sz="1000">
                <a:solidFill>
                  <a:srgbClr val="001080"/>
                </a:solidFill>
              </a:rPr>
              <a:t>timeZone</a:t>
            </a:r>
            <a:r>
              <a:rPr lang="zh-TW" sz="1000">
                <a:solidFill>
                  <a:schemeClr val="dk1"/>
                </a:solidFill>
              </a:rPr>
              <a:t>: </a:t>
            </a:r>
            <a:r>
              <a:rPr lang="zh-TW" sz="1000">
                <a:solidFill>
                  <a:srgbClr val="A31515"/>
                </a:solidFill>
              </a:rPr>
              <a:t>"Asia/Taipei"</a:t>
            </a:r>
            <a:r>
              <a:rPr lang="zh-TW" sz="1000">
                <a:solidFill>
                  <a:schemeClr val="dk1"/>
                </a:solidFill>
              </a:rPr>
              <a:t>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rPr>
              <a:t>);</a:t>
            </a:r>
            <a:endParaRPr sz="1000">
              <a:solidFill>
                <a:srgbClr val="0000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7"/>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66" name="Google Shape;566;p77"/>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67" name="Google Shape;567;p77"/>
          <p:cNvSpPr/>
          <p:nvPr/>
        </p:nvSpPr>
        <p:spPr>
          <a:xfrm>
            <a:off x="459850" y="1363975"/>
            <a:ext cx="8250000" cy="3542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取得本地時間與標準時區的時間差</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'diff time:'</a:t>
            </a:r>
            <a:r>
              <a:rPr lang="zh-TW" sz="1000">
                <a:solidFill>
                  <a:schemeClr val="dk1"/>
                </a:solidFill>
              </a:rPr>
              <a:t>,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795E26"/>
                </a:solidFill>
              </a:rPr>
              <a:t>getTimezoneOffset</a:t>
            </a:r>
            <a:r>
              <a:rPr lang="zh-TW" sz="1000">
                <a:solidFill>
                  <a:schemeClr val="dk1"/>
                </a:solidFill>
              </a:rPr>
              <a:t>() / </a:t>
            </a:r>
            <a:r>
              <a:rPr lang="zh-TW" sz="1000">
                <a:solidFill>
                  <a:srgbClr val="098658"/>
                </a:solidFill>
              </a:rPr>
              <a:t>60</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取得各別時間參數</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let</a:t>
            </a:r>
            <a:r>
              <a:rPr lang="zh-TW" sz="1000">
                <a:solidFill>
                  <a:schemeClr val="dk1"/>
                </a:solidFill>
              </a:rPr>
              <a:t> </a:t>
            </a:r>
            <a:r>
              <a:rPr lang="zh-TW" sz="1000">
                <a:solidFill>
                  <a:srgbClr val="001080"/>
                </a:solidFill>
              </a:rPr>
              <a:t>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'new Date, d:'</a:t>
            </a:r>
            <a:r>
              <a:rPr lang="zh-TW" sz="1000">
                <a:solidFill>
                  <a:schemeClr val="dk1"/>
                </a:solidFill>
              </a:rPr>
              <a:t>, </a:t>
            </a:r>
            <a:r>
              <a:rPr lang="zh-TW" sz="1000">
                <a:solidFill>
                  <a:srgbClr val="001080"/>
                </a:solidFill>
              </a:rPr>
              <a:t>d</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getFullYear</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getMonth</a:t>
            </a:r>
            <a:r>
              <a:rPr lang="zh-TW" sz="1000">
                <a:solidFill>
                  <a:schemeClr val="dk1"/>
                </a:solidFill>
              </a:rPr>
              <a:t>()); </a:t>
            </a:r>
            <a:r>
              <a:rPr lang="zh-TW" sz="1000">
                <a:solidFill>
                  <a:srgbClr val="008000"/>
                </a:solidFill>
              </a:rPr>
              <a:t>//  from 0 to 11</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getDay</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getHours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getMinutes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getSeconds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getMilliseconds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getTime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73" name="Google Shape;573;p78"/>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如果是經驗不足的新手，也可以考慮使用前輩製作的套件，站在巨人的肩膀上前進。</a:t>
            </a:r>
            <a:endParaRPr/>
          </a:p>
        </p:txBody>
      </p:sp>
      <p:pic>
        <p:nvPicPr>
          <p:cNvPr id="574" name="Google Shape;574;p78"/>
          <p:cNvPicPr preferRelativeResize="0"/>
          <p:nvPr/>
        </p:nvPicPr>
        <p:blipFill>
          <a:blip r:embed="rId3">
            <a:alphaModFix/>
          </a:blip>
          <a:stretch>
            <a:fillRect/>
          </a:stretch>
        </p:blipFill>
        <p:spPr>
          <a:xfrm>
            <a:off x="3548025" y="1938425"/>
            <a:ext cx="2060849" cy="20608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580" name="Google Shape;580;p79"/>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前後端傳遞資料時使用的技術，依據不同的傳輸協定會設定不同的參數，取得伺服器的資料。</a:t>
            </a:r>
            <a:endParaRPr/>
          </a:p>
        </p:txBody>
      </p:sp>
      <p:sp>
        <p:nvSpPr>
          <p:cNvPr id="581" name="Google Shape;581;p79"/>
          <p:cNvSpPr/>
          <p:nvPr/>
        </p:nvSpPr>
        <p:spPr>
          <a:xfrm>
            <a:off x="750700" y="2439850"/>
            <a:ext cx="1821000" cy="17613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9"/>
          <p:cNvSpPr/>
          <p:nvPr/>
        </p:nvSpPr>
        <p:spPr>
          <a:xfrm>
            <a:off x="3873450" y="2314150"/>
            <a:ext cx="1397100" cy="1887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9"/>
          <p:cNvSpPr/>
          <p:nvPr/>
        </p:nvSpPr>
        <p:spPr>
          <a:xfrm>
            <a:off x="6764125" y="2410125"/>
            <a:ext cx="1668575" cy="1695050"/>
          </a:xfrm>
          <a:prstGeom prst="flowChartPunchedCar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9"/>
          <p:cNvSpPr txBox="1"/>
          <p:nvPr/>
        </p:nvSpPr>
        <p:spPr>
          <a:xfrm>
            <a:off x="840925" y="1913950"/>
            <a:ext cx="18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網頁/前端/使用者介面</a:t>
            </a:r>
            <a:endParaRPr/>
          </a:p>
        </p:txBody>
      </p:sp>
      <p:sp>
        <p:nvSpPr>
          <p:cNvPr id="585" name="Google Shape;585;p79"/>
          <p:cNvSpPr txBox="1"/>
          <p:nvPr/>
        </p:nvSpPr>
        <p:spPr>
          <a:xfrm>
            <a:off x="3999300" y="1913950"/>
            <a:ext cx="11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伺服器/後端</a:t>
            </a:r>
            <a:endParaRPr/>
          </a:p>
        </p:txBody>
      </p:sp>
      <p:sp>
        <p:nvSpPr>
          <p:cNvPr id="586" name="Google Shape;586;p79"/>
          <p:cNvSpPr txBox="1"/>
          <p:nvPr/>
        </p:nvSpPr>
        <p:spPr>
          <a:xfrm>
            <a:off x="7290100" y="1913950"/>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資料庫</a:t>
            </a:r>
            <a:endParaRPr/>
          </a:p>
        </p:txBody>
      </p:sp>
      <p:sp>
        <p:nvSpPr>
          <p:cNvPr id="587" name="Google Shape;587;p79"/>
          <p:cNvSpPr/>
          <p:nvPr/>
        </p:nvSpPr>
        <p:spPr>
          <a:xfrm>
            <a:off x="2768375" y="2794175"/>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9"/>
          <p:cNvSpPr/>
          <p:nvPr/>
        </p:nvSpPr>
        <p:spPr>
          <a:xfrm>
            <a:off x="5563125" y="2794175"/>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9"/>
          <p:cNvSpPr/>
          <p:nvPr/>
        </p:nvSpPr>
        <p:spPr>
          <a:xfrm rot="10800000">
            <a:off x="5563138" y="3588750"/>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9"/>
          <p:cNvSpPr/>
          <p:nvPr/>
        </p:nvSpPr>
        <p:spPr>
          <a:xfrm rot="10800000">
            <a:off x="2768363" y="3588750"/>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ph type="title"/>
          </p:nvPr>
        </p:nvSpPr>
        <p:spPr>
          <a:xfrm>
            <a:off x="311700" y="445025"/>
            <a:ext cx="8533500" cy="50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Ajax</a:t>
            </a:r>
            <a:endParaRPr/>
          </a:p>
        </p:txBody>
      </p:sp>
      <p:sp>
        <p:nvSpPr>
          <p:cNvPr id="596" name="Google Shape;596;p80"/>
          <p:cNvSpPr txBox="1"/>
          <p:nvPr/>
        </p:nvSpPr>
        <p:spPr>
          <a:xfrm>
            <a:off x="724200" y="978744"/>
            <a:ext cx="77085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原生 JavaScript 內建最新的 ajax 技術為 Fetch。</a:t>
            </a:r>
            <a:endParaRPr/>
          </a:p>
          <a:p>
            <a:pPr indent="0" lvl="0" marL="0" rtl="0" algn="l">
              <a:lnSpc>
                <a:spcPct val="150000"/>
              </a:lnSpc>
              <a:spcBef>
                <a:spcPts val="0"/>
              </a:spcBef>
              <a:spcAft>
                <a:spcPts val="0"/>
              </a:spcAft>
              <a:buNone/>
            </a:pPr>
            <a:r>
              <a:rPr lang="zh-TW"/>
              <a:t>傳送請求最基本的方法有: GET, POST</a:t>
            </a:r>
            <a:endParaRPr/>
          </a:p>
          <a:p>
            <a:pPr indent="0" lvl="0" marL="0" rtl="0" algn="l">
              <a:lnSpc>
                <a:spcPct val="150000"/>
              </a:lnSpc>
              <a:spcBef>
                <a:spcPts val="0"/>
              </a:spcBef>
              <a:spcAft>
                <a:spcPts val="0"/>
              </a:spcAft>
              <a:buNone/>
            </a:pPr>
            <a:r>
              <a:rPr lang="zh-TW"/>
              <a:t>其他複雜一點還有：PUT, DELETE, CONNECT, TRACE, PATCH, HEAD, OPTIONS 等。</a:t>
            </a:r>
            <a:endParaRPr/>
          </a:p>
        </p:txBody>
      </p:sp>
      <p:sp>
        <p:nvSpPr>
          <p:cNvPr id="597" name="Google Shape;597;p80"/>
          <p:cNvSpPr/>
          <p:nvPr/>
        </p:nvSpPr>
        <p:spPr>
          <a:xfrm>
            <a:off x="453450" y="2063360"/>
            <a:ext cx="8250000" cy="2611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//使用 GET 的方式，通常是用來快速簡易的跟伺服器取得資料用，沒有特別指定方法的話就是使用 GET Method。</a:t>
            </a:r>
            <a:endParaRPr sz="1000">
              <a:solidFill>
                <a:srgbClr val="795E26"/>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03" name="Google Shape;603;p81"/>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POST </a:t>
            </a:r>
            <a:r>
              <a:rPr lang="zh-TW"/>
              <a:t>通常用來傳送較為隱私的資訊，例如使用者註冊、登入的帳號密碼。</a:t>
            </a:r>
            <a:endParaRPr/>
          </a:p>
        </p:txBody>
      </p:sp>
      <p:sp>
        <p:nvSpPr>
          <p:cNvPr id="604" name="Google Shape;604;p81"/>
          <p:cNvSpPr/>
          <p:nvPr/>
        </p:nvSpPr>
        <p:spPr>
          <a:xfrm>
            <a:off x="459850" y="1534425"/>
            <a:ext cx="8250000" cy="2948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'POST'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body</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stringify</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'ChaosMint'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userPassworld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'12345678'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headers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'Content-type'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'application/json; charset=UTF-8'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console </a:t>
            </a:r>
            <a:r>
              <a:rPr lang="zh-TW"/>
              <a:t>檢查工具</a:t>
            </a:r>
            <a:endParaRPr/>
          </a:p>
        </p:txBody>
      </p:sp>
      <p:sp>
        <p:nvSpPr>
          <p:cNvPr id="140" name="Google Shape;14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學習一門新語言的時候，最好能有一個翻譯來當橋樑。</a:t>
            </a:r>
            <a:endParaRPr>
              <a:solidFill>
                <a:srgbClr val="252525"/>
              </a:solidFill>
            </a:endParaRPr>
          </a:p>
          <a:p>
            <a:pPr indent="0" lvl="0" marL="0" rtl="0" algn="l">
              <a:spcBef>
                <a:spcPts val="1200"/>
              </a:spcBef>
              <a:spcAft>
                <a:spcPts val="0"/>
              </a:spcAft>
              <a:buNone/>
            </a:pPr>
            <a:r>
              <a:rPr lang="zh-TW">
                <a:solidFill>
                  <a:srgbClr val="252525"/>
                </a:solidFill>
              </a:rPr>
              <a:t>任何時候都可以利用呼叫 console.log(string, variable) 請電腦印出結果給我們看</a:t>
            </a:r>
            <a:r>
              <a:rPr lang="zh-TW"/>
              <a:t>，</a:t>
            </a:r>
            <a:endParaRPr>
              <a:solidFill>
                <a:srgbClr val="252525"/>
              </a:solidFill>
            </a:endParaRPr>
          </a:p>
          <a:p>
            <a:pPr indent="0" lvl="0" marL="0" rtl="0" algn="l">
              <a:spcBef>
                <a:spcPts val="1200"/>
              </a:spcBef>
              <a:spcAft>
                <a:spcPts val="0"/>
              </a:spcAft>
              <a:buNone/>
            </a:pPr>
            <a:r>
              <a:rPr lang="zh-TW">
                <a:solidFill>
                  <a:srgbClr val="252525"/>
                </a:solidFill>
              </a:rPr>
              <a:t>未來撰寫程式時，是 debug 除錯非常好用的工具。</a:t>
            </a:r>
            <a:endParaRPr>
              <a:solidFill>
                <a:srgbClr val="252525"/>
              </a:solidFill>
            </a:endParaRPr>
          </a:p>
          <a:p>
            <a:pPr indent="0" lvl="0" marL="0" rtl="0" algn="l">
              <a:spcBef>
                <a:spcPts val="1200"/>
              </a:spcBef>
              <a:spcAft>
                <a:spcPts val="0"/>
              </a:spcAft>
              <a:buNone/>
            </a:pPr>
            <a:r>
              <a:rPr lang="zh-TW"/>
              <a:t>還沒變得很複雜之前，我們先單純簡單的測試一下 console 工具：</a:t>
            </a:r>
            <a:endParaRPr/>
          </a:p>
          <a:p>
            <a:pPr indent="0" lvl="0" marL="0" rtl="0" algn="l">
              <a:lnSpc>
                <a:spcPct val="150000"/>
              </a:lnSpc>
              <a:spcBef>
                <a:spcPts val="1200"/>
              </a:spcBef>
              <a:spcAft>
                <a:spcPts val="0"/>
              </a:spcAft>
              <a:buClr>
                <a:schemeClr val="dk1"/>
              </a:buClr>
              <a:buSzPts val="1100"/>
              <a:buFont typeface="Arial"/>
              <a:buNone/>
            </a:pPr>
            <a:r>
              <a:t/>
            </a:r>
            <a:endParaRPr sz="1700">
              <a:solidFill>
                <a:srgbClr val="073763"/>
              </a:solidFill>
            </a:endParaRPr>
          </a:p>
        </p:txBody>
      </p:sp>
      <p:sp>
        <p:nvSpPr>
          <p:cNvPr id="141" name="Google Shape;141;p19"/>
          <p:cNvSpPr txBox="1"/>
          <p:nvPr/>
        </p:nvSpPr>
        <p:spPr>
          <a:xfrm>
            <a:off x="476725" y="3257675"/>
            <a:ext cx="8025000" cy="8388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console</a:t>
            </a:r>
            <a:r>
              <a:rPr lang="zh-TW" sz="1700">
                <a:solidFill>
                  <a:srgbClr val="660000"/>
                </a:solidFill>
              </a:rPr>
              <a:t>.log</a:t>
            </a:r>
            <a:r>
              <a:rPr lang="zh-TW" sz="1700">
                <a:solidFill>
                  <a:srgbClr val="1C4587"/>
                </a:solidFill>
              </a:rPr>
              <a:t>(</a:t>
            </a:r>
            <a:r>
              <a:rPr lang="zh-TW" sz="1700">
                <a:solidFill>
                  <a:srgbClr val="CC0000"/>
                </a:solidFill>
              </a:rPr>
              <a:t>'Hi'</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console</a:t>
            </a:r>
            <a:r>
              <a:rPr lang="zh-TW" sz="1700">
                <a:solidFill>
                  <a:srgbClr val="660000"/>
                </a:solidFill>
              </a:rPr>
              <a:t>.log</a:t>
            </a:r>
            <a:r>
              <a:rPr lang="zh-TW" sz="1700">
                <a:solidFill>
                  <a:srgbClr val="1C4587"/>
                </a:solidFill>
              </a:rPr>
              <a:t>(</a:t>
            </a:r>
            <a:r>
              <a:rPr lang="zh-TW" sz="1700">
                <a:solidFill>
                  <a:srgbClr val="CC0000"/>
                </a:solidFill>
              </a:rPr>
              <a:t>'Hi 某某人 你好'</a:t>
            </a:r>
            <a:r>
              <a:rPr lang="zh-TW" sz="1700">
                <a:solidFill>
                  <a:srgbClr val="073763"/>
                </a:solidFill>
              </a:rPr>
              <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10" name="Google Shape;610;p82"/>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PUT 通常用來</a:t>
            </a:r>
            <a:r>
              <a:rPr lang="zh-TW"/>
              <a:t>修改更新</a:t>
            </a:r>
            <a:r>
              <a:rPr lang="zh-TW"/>
              <a:t>資訊。</a:t>
            </a:r>
            <a:endParaRPr/>
          </a:p>
        </p:txBody>
      </p:sp>
      <p:sp>
        <p:nvSpPr>
          <p:cNvPr id="611" name="Google Shape;611;p82"/>
          <p:cNvSpPr/>
          <p:nvPr/>
        </p:nvSpPr>
        <p:spPr>
          <a:xfrm>
            <a:off x="459850" y="1534425"/>
            <a:ext cx="8250000" cy="30939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'PUT'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body</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stringify</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userId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'101'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'ChaosMango'</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userPassworld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'gas!!#fasdfga 31'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headers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'Content-type'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'application/json; charset=UTF-8'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17" name="Google Shape;617;p83"/>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DELETE</a:t>
            </a:r>
            <a:r>
              <a:rPr lang="zh-TW"/>
              <a:t> 通常用</a:t>
            </a:r>
            <a:r>
              <a:rPr lang="zh-TW"/>
              <a:t>來刪除</a:t>
            </a:r>
            <a:r>
              <a:rPr lang="zh-TW"/>
              <a:t>資訊</a:t>
            </a:r>
            <a:r>
              <a:rPr lang="zh-TW"/>
              <a:t>，使用時一定要確定，如果資料庫沒有備份，刪除就回不來了</a:t>
            </a:r>
            <a:r>
              <a:rPr lang="zh-TW"/>
              <a:t>。</a:t>
            </a:r>
            <a:endParaRPr/>
          </a:p>
        </p:txBody>
      </p:sp>
      <p:sp>
        <p:nvSpPr>
          <p:cNvPr id="618" name="Google Shape;618;p83"/>
          <p:cNvSpPr/>
          <p:nvPr/>
        </p:nvSpPr>
        <p:spPr>
          <a:xfrm>
            <a:off x="453450" y="1860575"/>
            <a:ext cx="8250000" cy="834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'DELETE'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DOM </a:t>
            </a:r>
            <a:r>
              <a:rPr lang="zh-TW"/>
              <a:t>控制</a:t>
            </a:r>
            <a:endParaRPr/>
          </a:p>
        </p:txBody>
      </p:sp>
      <p:sp>
        <p:nvSpPr>
          <p:cNvPr id="147" name="Google Shape;14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DOM (Document Object Model) </a:t>
            </a:r>
            <a:r>
              <a:rPr lang="zh-TW">
                <a:solidFill>
                  <a:srgbClr val="252525"/>
                </a:solidFill>
              </a:rPr>
              <a:t>是指整個網頁內容視為一個樹狀結構，從中可以取得任意的節點(node)，每個節點都包含著一個物件(object)，我們可以利用 DOM 的方法來改變網頁結構、css 樣式、甚至是網頁內容。</a:t>
            </a:r>
            <a:endParaRPr>
              <a:solidFill>
                <a:srgbClr val="252525"/>
              </a:solidFill>
            </a:endParaRPr>
          </a:p>
          <a:p>
            <a:pPr indent="0" lvl="0" marL="0" rtl="0" algn="l">
              <a:spcBef>
                <a:spcPts val="1200"/>
              </a:spcBef>
              <a:spcAft>
                <a:spcPts val="0"/>
              </a:spcAft>
              <a:buNone/>
            </a:pPr>
            <a:r>
              <a:rPr lang="zh-TW">
                <a:solidFill>
                  <a:srgbClr val="252525"/>
                </a:solidFill>
              </a:rPr>
              <a:t>選取 DOM 的方法：</a:t>
            </a:r>
            <a:endParaRPr>
              <a:solidFill>
                <a:srgbClr val="252525"/>
              </a:solidFill>
            </a:endParaRPr>
          </a:p>
          <a:p>
            <a:pPr indent="0" lvl="0" marL="0" rtl="0" algn="l">
              <a:lnSpc>
                <a:spcPct val="150000"/>
              </a:lnSpc>
              <a:spcBef>
                <a:spcPts val="1200"/>
              </a:spcBef>
              <a:spcAft>
                <a:spcPts val="0"/>
              </a:spcAft>
              <a:buNone/>
            </a:pPr>
            <a:r>
              <a:t/>
            </a:r>
            <a:endParaRPr/>
          </a:p>
        </p:txBody>
      </p:sp>
      <p:sp>
        <p:nvSpPr>
          <p:cNvPr id="148" name="Google Shape;148;p20"/>
          <p:cNvSpPr txBox="1"/>
          <p:nvPr/>
        </p:nvSpPr>
        <p:spPr>
          <a:xfrm>
            <a:off x="470125" y="2681625"/>
            <a:ext cx="8137500" cy="2016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.getElementById</a:t>
            </a:r>
            <a:r>
              <a:rPr lang="zh-TW" sz="1700">
                <a:solidFill>
                  <a:srgbClr val="1C4587"/>
                </a:solidFill>
              </a:rPr>
              <a:t>(</a:t>
            </a:r>
            <a:r>
              <a:rPr lang="zh-TW" sz="1700">
                <a:solidFill>
                  <a:srgbClr val="CC0000"/>
                </a:solidFill>
              </a:rPr>
              <a:t>'html_id'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.getElementsByClassName</a:t>
            </a:r>
            <a:r>
              <a:rPr lang="zh-TW" sz="1700">
                <a:solidFill>
                  <a:srgbClr val="1C4587"/>
                </a:solidFill>
              </a:rPr>
              <a:t>(</a:t>
            </a:r>
            <a:r>
              <a:rPr lang="zh-TW" sz="1700">
                <a:solidFill>
                  <a:srgbClr val="CC0000"/>
                </a:solidFill>
              </a:rPr>
              <a:t>'html_class'</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.getElementsByTagName</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'#html_id'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document</a:t>
            </a:r>
            <a:r>
              <a:rPr lang="zh-TW" sz="1700">
                <a:solidFill>
                  <a:srgbClr val="660000"/>
                </a:solidFill>
              </a:rPr>
              <a:t>.querySelectorAll</a:t>
            </a:r>
            <a:r>
              <a:rPr lang="zh-TW" sz="1700">
                <a:solidFill>
                  <a:srgbClr val="1C4587"/>
                </a:solidFill>
              </a:rPr>
              <a:t>(</a:t>
            </a:r>
            <a:r>
              <a:rPr lang="zh-TW" sz="1700">
                <a:solidFill>
                  <a:srgbClr val="CC0000"/>
                </a:solidFill>
              </a:rPr>
              <a:t>'#html_id</a:t>
            </a:r>
            <a:r>
              <a:rPr lang="zh-TW" sz="1700">
                <a:solidFill>
                  <a:srgbClr val="001080"/>
                </a:solidFill>
              </a:rPr>
              <a:t>,</a:t>
            </a:r>
            <a:r>
              <a:rPr lang="zh-TW" sz="1700">
                <a:solidFill>
                  <a:srgbClr val="CC0000"/>
                </a:solidFill>
              </a:rPr>
              <a:t> .html_class,  h1'</a:t>
            </a:r>
            <a:r>
              <a:rPr lang="zh-TW" sz="1700">
                <a:solidFill>
                  <a:srgbClr val="073763"/>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修改HTML標籤裡的內容</a:t>
            </a:r>
            <a:endParaRPr/>
          </a:p>
        </p:txBody>
      </p:sp>
      <p:sp>
        <p:nvSpPr>
          <p:cNvPr id="154" name="Google Shape;154;p21"/>
          <p:cNvSpPr txBox="1"/>
          <p:nvPr>
            <p:ph idx="1" type="body"/>
          </p:nvPr>
        </p:nvSpPr>
        <p:spPr>
          <a:xfrm>
            <a:off x="311700" y="1152475"/>
            <a:ext cx="8520600" cy="22707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h1.innerHTML = 'new H1 content';</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box.innerHTML = '&lt;div class="insideBox"&gt;456&lt;/div&gt;';</a:t>
            </a:r>
            <a:endParaRPr sz="1700">
              <a:solidFill>
                <a:srgbClr val="07376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